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  <p:sldMasterId id="2147483707" r:id="rId5"/>
    <p:sldMasterId id="2147483724" r:id="rId6"/>
  </p:sldMasterIdLst>
  <p:sldIdLst>
    <p:sldId id="314" r:id="rId7"/>
    <p:sldId id="256" r:id="rId8"/>
    <p:sldId id="288" r:id="rId9"/>
    <p:sldId id="296" r:id="rId10"/>
    <p:sldId id="299" r:id="rId11"/>
    <p:sldId id="300" r:id="rId12"/>
    <p:sldId id="301" r:id="rId13"/>
    <p:sldId id="257" r:id="rId14"/>
    <p:sldId id="265" r:id="rId15"/>
    <p:sldId id="259" r:id="rId16"/>
    <p:sldId id="271" r:id="rId17"/>
    <p:sldId id="291" r:id="rId18"/>
    <p:sldId id="309" r:id="rId19"/>
    <p:sldId id="310" r:id="rId20"/>
    <p:sldId id="311" r:id="rId21"/>
    <p:sldId id="307" r:id="rId22"/>
    <p:sldId id="312" r:id="rId23"/>
    <p:sldId id="272" r:id="rId24"/>
    <p:sldId id="293" r:id="rId25"/>
    <p:sldId id="295" r:id="rId26"/>
    <p:sldId id="260" r:id="rId27"/>
    <p:sldId id="304" r:id="rId28"/>
    <p:sldId id="315" r:id="rId29"/>
    <p:sldId id="316" r:id="rId30"/>
    <p:sldId id="317" r:id="rId31"/>
    <p:sldId id="264" r:id="rId3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711"/>
    <a:srgbClr val="C3EBE2"/>
    <a:srgbClr val="CC0000"/>
    <a:srgbClr val="008102"/>
    <a:srgbClr val="FAFEFF"/>
    <a:srgbClr val="2E4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Luas (Ha)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6-4245-9006-7D303A65C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Luas (Ha)</c:v>
                </c:pt>
              </c:strCache>
            </c:strRef>
          </c:cat>
          <c:val>
            <c:numRef>
              <c:f>Sheet1!$C$2</c:f>
              <c:numCache>
                <c:formatCode>#,##0.00</c:formatCode>
                <c:ptCount val="1"/>
                <c:pt idx="0">
                  <c:v>196516.77000000011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6-4245-9006-7D303A65C3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Luas (Ha)</c:v>
                </c:pt>
              </c:strCache>
            </c:strRef>
          </c:cat>
          <c:val>
            <c:numRef>
              <c:f>Sheet1!$D$2</c:f>
              <c:numCache>
                <c:formatCode>#,##0.00</c:formatCode>
                <c:ptCount val="1"/>
                <c:pt idx="0">
                  <c:v>2331.96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A6-4245-9006-7D303A65C3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Luas (Ha)</c:v>
                </c:pt>
              </c:strCache>
            </c:strRef>
          </c:cat>
          <c:val>
            <c:numRef>
              <c:f>Sheet1!$E$2</c:f>
              <c:numCache>
                <c:formatCode>#,##0.00</c:formatCode>
                <c:ptCount val="1"/>
                <c:pt idx="0">
                  <c:v>8290.34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A6-4245-9006-7D303A65C3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Luas (Ha)</c:v>
                </c:pt>
              </c:strCache>
            </c:strRef>
          </c:cat>
          <c:val>
            <c:numRef>
              <c:f>Sheet1!$F$2</c:f>
              <c:numCache>
                <c:formatCode>#,##0.00</c:formatCode>
                <c:ptCount val="1"/>
                <c:pt idx="0">
                  <c:v>98637.989999999991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A6-4245-9006-7D303A65C30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Luas (Ha)</c:v>
                </c:pt>
              </c:strCache>
            </c:strRef>
          </c:cat>
          <c:val>
            <c:numRef>
              <c:f>Sheet1!$G$2</c:f>
              <c:numCache>
                <c:formatCode>#,##0</c:formatCode>
                <c:ptCount val="1"/>
                <c:pt idx="0">
                  <c:v>19490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A6-4245-9006-7D303A65C3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69210880"/>
        <c:axId val="69212416"/>
      </c:barChart>
      <c:catAx>
        <c:axId val="692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69212416"/>
        <c:crosses val="autoZero"/>
        <c:auto val="1"/>
        <c:lblAlgn val="ctr"/>
        <c:lblOffset val="100"/>
        <c:noMultiLvlLbl val="0"/>
      </c:catAx>
      <c:valAx>
        <c:axId val="6921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6921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Black" panose="020B0A040201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E7BA-0447-4883-B0FE-0D7C75FE5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9C570-0253-4E2D-86DB-04093DC94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3511-910F-4ACB-9B28-14FD2980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0C261-297E-4E8B-A559-BFBCBEEF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08072-0BCB-4BCB-B551-9B9E1256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86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89F7-DD99-4EC6-BABC-D15C6B9A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0C5DB-8179-4EFC-87AC-66DB17AA8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88356-9903-455B-98CB-47B31FC5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43ED2-85AE-430F-92FE-9DC14716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0B1E-9E77-4914-A6DF-D5C2E574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154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9AD856-2C0E-4984-93CF-E9C439A51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508A8-7850-4797-AB50-839981052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A3537-1C48-4843-A92B-B874CAE8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61724-37F2-46B7-925C-69B702AC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3472E-B12C-4854-92E7-325C0D22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728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450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4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0149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905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2863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580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875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9443-CE92-4DE5-9B7F-15329DCA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4DCF3-782F-4B91-925C-DB8AFFE4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D580-77E8-45CC-8691-1C797481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3EF9-92C4-4896-B0E7-D41FB209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315FC-1168-404A-86D8-DBD2D572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111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9413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1446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462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9708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89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2180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7686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2013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7050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383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EAB1-6DAE-45CD-B6CB-46A9922E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1EF3B-071A-4456-B076-55072E5CC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E72CF-B9DE-469C-8926-9955CFD3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F5D1C-EBA3-4E6F-A130-2D66B437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5F25-15CA-4F16-A4DE-CAE783A8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2674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5984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670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314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56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819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178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0271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3389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9997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4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247D-98D1-4270-BDB6-1FF3F86E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F5298-3421-4C99-96EF-4110F553C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1E6D-666A-4BCA-913F-8AD471628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4145F-D5DB-4358-BAD0-E80AEC32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35009-DA1E-4C98-AEF6-E39963F8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AC772-E049-440F-9125-0B9BF497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0379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0119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78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8192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9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9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14203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58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28501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5461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0F61-E91B-4BD5-B165-89BC89C0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BF058-B495-4598-94D0-77F505FF4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EA650-582C-4C08-8CAD-86FA6680F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F79CB-49B1-4BDB-AB4E-38476CDD8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10951-E7C2-4EFB-8CD6-7C2140E0F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30673-D592-4B17-A623-979F180B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4033F-EF0A-4A12-BBE4-AF6711CD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CD4526-B3D5-4BF2-BA72-466FF727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8626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42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1096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852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23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880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75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075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941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1200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828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8990-241B-44DE-BCB7-AA050DED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D9838F-BA6A-434A-945C-31C9A707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00D8D-7775-4E43-992A-AB596C43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6815D-2920-4001-BEA7-5F70F6FA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332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0384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7583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7086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427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64541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1272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817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4373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76286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464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766EE-CC08-4A29-82FF-D7020B90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14D82-47A7-4CA3-9A91-299B909A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466A-42EA-47B3-B9D2-955E5317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4279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93844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563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1196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32439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6613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2440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848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435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838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78BE-D8FB-4A3B-9FFA-87061184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198F-FDEF-4F8B-99E0-309D07A5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71967-5262-4882-856B-99A82F72F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A5864-67ED-41E8-A398-1BCBFFC9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16AA9-7C7D-4BFA-B390-657E14DC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CC09C-CDB2-4B5C-9614-3D1BEF37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6870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72582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28115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6393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1307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825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37764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991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003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3FE5A-BABA-4CAC-B23C-AFC39ACB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1B510-8E59-424D-A850-9E58D1B5F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F7E73-7999-4AF8-ABAE-2A4B5A0FD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C1605-DEAF-4E2E-913D-1C36ABC5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0C419-E4C7-40E0-B0C1-C9633FBB7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52D6B-61A4-4C6E-AC3A-28A7A94A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654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56458-DF66-4A96-B94C-1178CB16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04AA1-E0C3-46C1-A938-C60C5FCB4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68C43-8171-4925-AC50-6D22BE9B8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B2204-3AE0-453F-B763-FED935A67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0625-673E-4850-8A39-EFE7D32A9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04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224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541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637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1168-846B-42A8-AD42-7C3FF6277852}" type="datetimeFigureOut">
              <a:rPr lang="id-ID" smtClean="0"/>
              <a:pPr/>
              <a:t>30/10/2019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D7DE27-7E92-42F7-8EB6-6CF628D2DD3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810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7958" y="5599229"/>
            <a:ext cx="194142" cy="128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954"/>
              </a:lnSpc>
              <a:defRPr/>
            </a:pPr>
            <a:r>
              <a:rPr sz="874" spc="7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874" spc="7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10" baseline="-30092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310" baseline="-30092">
              <a:latin typeface="Times New Roman"/>
              <a:cs typeface="Times New Roman"/>
            </a:endParaRPr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8010841" y="5428200"/>
            <a:ext cx="2455664" cy="35014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31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2217" y="332097"/>
            <a:ext cx="9670473" cy="618733"/>
          </a:xfrm>
        </p:spPr>
        <p:txBody>
          <a:bodyPr wrap="square" lIns="0" tIns="9245" rIns="0" bIns="0">
            <a:spAutoFit/>
          </a:bodyPr>
          <a:lstStyle/>
          <a:p>
            <a:pPr algn="ctr">
              <a:spcBef>
                <a:spcPts val="73"/>
              </a:spcBef>
            </a:pPr>
            <a:r>
              <a:rPr lang="en-US" dirty="0">
                <a:solidFill>
                  <a:srgbClr val="001F60"/>
                </a:solidFill>
                <a:latin typeface="Arial Black" charset="0"/>
              </a:rPr>
              <a:t>Prof. Dr. </a:t>
            </a:r>
            <a:r>
              <a:rPr lang="en-US" dirty="0" err="1">
                <a:solidFill>
                  <a:srgbClr val="001F60"/>
                </a:solidFill>
                <a:latin typeface="Arial Black" charset="0"/>
              </a:rPr>
              <a:t>Husaini</a:t>
            </a:r>
            <a:r>
              <a:rPr lang="en-US" dirty="0">
                <a:solidFill>
                  <a:srgbClr val="001F60"/>
                </a:solidFill>
                <a:latin typeface="Arial Black" charset="0"/>
              </a:rPr>
              <a:t>, SKM., </a:t>
            </a:r>
            <a:r>
              <a:rPr lang="en-US" dirty="0" err="1">
                <a:solidFill>
                  <a:srgbClr val="001F60"/>
                </a:solidFill>
                <a:latin typeface="Arial Black" charset="0"/>
              </a:rPr>
              <a:t>M.Kes</a:t>
            </a:r>
            <a:endParaRPr lang="en-US" dirty="0">
              <a:latin typeface="Arial Black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3" t="24988" r="43103" b="24988"/>
          <a:stretch>
            <a:fillRect/>
          </a:stretch>
        </p:blipFill>
        <p:spPr bwMode="auto">
          <a:xfrm>
            <a:off x="872825" y="2757054"/>
            <a:ext cx="1981199" cy="375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16036" y="1023208"/>
            <a:ext cx="4267200" cy="5767557"/>
          </a:xfrm>
          <a:prstGeom prst="rect">
            <a:avLst/>
          </a:prstGeom>
          <a:solidFill>
            <a:srgbClr val="AFF9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id-ID" sz="3200" dirty="0">
                <a:solidFill>
                  <a:srgbClr val="C00000"/>
                </a:solidFill>
                <a:latin typeface="Arial Black" pitchFamily="34" charset="0"/>
              </a:rPr>
              <a:t>PENDIDIKAN</a:t>
            </a:r>
            <a:endParaRPr lang="en-US" sz="32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en-US" sz="131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SDN 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Garuda, SMPN7 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&amp; SMAN3 </a:t>
            </a:r>
            <a:r>
              <a:rPr lang="en-US" sz="1600" dirty="0" err="1" smtClean="0">
                <a:solidFill>
                  <a:schemeClr val="tx1"/>
                </a:solidFill>
                <a:latin typeface="Arial Black" pitchFamily="34" charset="0"/>
              </a:rPr>
              <a:t>di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</a:p>
          <a:p>
            <a:pPr marL="342900" indent="-342900" algn="just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     Banjarmasin (lulus 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1980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sd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1985)</a:t>
            </a:r>
            <a:endParaRPr lang="en-US" sz="1600" dirty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defRPr/>
            </a:pPr>
            <a:endParaRPr lang="id-ID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2. </a:t>
            </a:r>
            <a:r>
              <a:rPr lang="id-ID" sz="1600" dirty="0" smtClean="0">
                <a:solidFill>
                  <a:schemeClr val="tx1"/>
                </a:solidFill>
                <a:latin typeface="Arial Black" pitchFamily="34" charset="0"/>
              </a:rPr>
              <a:t>Akademi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Penilik Kesehatan-Teknologi Sanitasi, Depkes RI, Banjarmasin (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lulus,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thn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1988)</a:t>
            </a:r>
            <a:endParaRPr lang="en-US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defRPr/>
            </a:pPr>
            <a:endParaRPr lang="id-ID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defRPr/>
            </a:pP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3.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Kesehatan Masyarakat, FKM </a:t>
            </a:r>
            <a:r>
              <a:rPr lang="id-ID" sz="1600" dirty="0" smtClean="0">
                <a:solidFill>
                  <a:schemeClr val="tx1"/>
                </a:solidFill>
                <a:latin typeface="Arial Black" pitchFamily="34" charset="0"/>
              </a:rPr>
              <a:t>Unhas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, Makassar</a:t>
            </a:r>
            <a:r>
              <a:rPr lang="id-ID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lulus, </a:t>
            </a:r>
            <a:r>
              <a:rPr lang="en-US" sz="1600" dirty="0" err="1" smtClean="0">
                <a:solidFill>
                  <a:schemeClr val="tx1"/>
                </a:solidFill>
                <a:latin typeface="Arial Black" pitchFamily="34" charset="0"/>
              </a:rPr>
              <a:t>thn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id-ID" sz="1600" dirty="0" smtClean="0">
                <a:solidFill>
                  <a:schemeClr val="tx1"/>
                </a:solidFill>
                <a:latin typeface="Arial Black" pitchFamily="34" charset="0"/>
              </a:rPr>
              <a:t>1995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defRPr/>
            </a:pPr>
            <a:endParaRPr lang="id-ID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defRPr/>
            </a:pP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4.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S2 Kesmas Pascasarjana Unair (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lulus,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thn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2000)</a:t>
            </a:r>
            <a:endParaRPr lang="en-US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defRPr/>
            </a:pPr>
            <a:endParaRPr lang="id-ID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defRPr/>
            </a:pP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5.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S3  Ilmu Kedokteran &amp; Kesehatan, FK UGM (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lulus,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thn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2014)</a:t>
            </a:r>
            <a:endParaRPr lang="en-US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defRPr/>
            </a:pPr>
            <a:endParaRPr lang="en-US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defRPr/>
            </a:pP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6. 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Berbagai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Kursus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formil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bidang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kesehatan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masyarakat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&amp;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Lingkungan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id-ID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56439" y="1023208"/>
            <a:ext cx="3803057" cy="5767557"/>
          </a:xfrm>
          <a:prstGeom prst="rect">
            <a:avLst/>
          </a:prstGeom>
          <a:solidFill>
            <a:srgbClr val="AFF9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id-ID" sz="3200" dirty="0">
                <a:solidFill>
                  <a:srgbClr val="C00000"/>
                </a:solidFill>
                <a:latin typeface="Arial Black" pitchFamily="34" charset="0"/>
              </a:rPr>
              <a:t>PENGABDIAN</a:t>
            </a:r>
          </a:p>
          <a:p>
            <a:pPr algn="ctr">
              <a:defRPr/>
            </a:pPr>
            <a:endParaRPr lang="id-ID" sz="131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Guru Besar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Bid.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 Ilmu Kesehatan Masyarakat FK 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ULM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sd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sekarang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id-ID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Dosen PNS Th. </a:t>
            </a:r>
            <a:r>
              <a:rPr lang="id-ID" sz="1600" dirty="0" smtClean="0">
                <a:solidFill>
                  <a:schemeClr val="tx1"/>
                </a:solidFill>
                <a:latin typeface="Arial Black" pitchFamily="34" charset="0"/>
              </a:rPr>
              <a:t>19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90</a:t>
            </a:r>
            <a:r>
              <a:rPr lang="id-ID" sz="1600" dirty="0" smtClean="0">
                <a:solidFill>
                  <a:schemeClr val="tx1"/>
                </a:solidFill>
                <a:latin typeface="Arial Black" pitchFamily="34" charset="0"/>
              </a:rPr>
              <a:t>-sekarang</a:t>
            </a:r>
            <a:endParaRPr lang="id-ID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Direktur Eksekutif 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Center for Public Health Policy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ULM 2016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sekarang</a:t>
            </a:r>
          </a:p>
          <a:p>
            <a:pPr marL="249625" indent="-249625" algn="just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Ketua PERSAKMI DPD Kalsel  2016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sekarang</a:t>
            </a:r>
          </a:p>
          <a:p>
            <a:pPr marL="249625" indent="-249625" algn="just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1"/>
                </a:solidFill>
                <a:latin typeface="Arial Black" pitchFamily="34" charset="0"/>
              </a:rPr>
              <a:t>Forum Dewan Guru Besar Indonesia </a:t>
            </a:r>
            <a:r>
              <a:rPr lang="id-ID" sz="1600" dirty="0" smtClean="0">
                <a:solidFill>
                  <a:schemeClr val="tx1"/>
                </a:solidFill>
                <a:latin typeface="Arial Black" pitchFamily="34" charset="0"/>
              </a:rPr>
              <a:t>201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7</a:t>
            </a:r>
            <a:r>
              <a:rPr lang="id-ID" sz="1600" dirty="0" smtClean="0">
                <a:solidFill>
                  <a:schemeClr val="tx1"/>
                </a:solidFill>
                <a:latin typeface="Arial Black" pitchFamily="34" charset="0"/>
              </a:rPr>
              <a:t>-skrg</a:t>
            </a:r>
            <a:endParaRPr lang="id-ID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buFont typeface="+mj-lt"/>
              <a:buAutoNum type="arabicPeriod"/>
              <a:defRPr/>
            </a:pP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ToT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Nasional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Pengendalian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HIV –AIDS, 2016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sd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 Black" pitchFamily="34" charset="0"/>
              </a:rPr>
              <a:t>skrang</a:t>
            </a:r>
            <a:endParaRPr lang="en-US" sz="160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buFont typeface="+mj-lt"/>
              <a:buAutoNum type="arabicPeriod"/>
              <a:defRPr/>
            </a:pP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Ketua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Tim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Peneliti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Pengendalian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Stunting.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Kerjasama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Kemenkes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 RI–FK ULM, 2017-skrg.</a:t>
            </a:r>
          </a:p>
          <a:p>
            <a:pPr marL="249625" indent="-249625" algn="just">
              <a:buFont typeface="+mj-lt"/>
              <a:buAutoNum type="arabicPeriod"/>
              <a:defRPr/>
            </a:pPr>
            <a:r>
              <a:rPr lang="en-US" sz="1600" dirty="0" err="1">
                <a:solidFill>
                  <a:schemeClr val="tx1"/>
                </a:solidFill>
                <a:latin typeface="Arial Black" pitchFamily="34" charset="0"/>
              </a:rPr>
              <a:t>d</a:t>
            </a:r>
            <a:r>
              <a:rPr lang="en-US" sz="1600" dirty="0" err="1" smtClean="0">
                <a:solidFill>
                  <a:schemeClr val="tx1"/>
                </a:solidFill>
                <a:latin typeface="Arial Black" pitchFamily="34" charset="0"/>
              </a:rPr>
              <a:t>ll</a:t>
            </a:r>
            <a:r>
              <a:rPr lang="en-US" sz="1600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marL="249625" indent="-249625" algn="just">
              <a:buFont typeface="+mj-lt"/>
              <a:buAutoNum type="arabicPeriod"/>
              <a:defRPr/>
            </a:pPr>
            <a:endParaRPr lang="id-ID" sz="1310" dirty="0">
              <a:solidFill>
                <a:schemeClr val="tx1"/>
              </a:solidFill>
              <a:latin typeface="Arial Black" pitchFamily="34" charset="0"/>
            </a:endParaRPr>
          </a:p>
          <a:p>
            <a:pPr marL="249625" indent="-249625" algn="just">
              <a:buFont typeface="+mj-lt"/>
              <a:buAutoNum type="arabicPeriod"/>
              <a:defRPr/>
            </a:pPr>
            <a:endParaRPr lang="id-ID" sz="131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080" name="TextBox 6"/>
          <p:cNvSpPr txBox="1">
            <a:spLocks noChangeArrowheads="1"/>
          </p:cNvSpPr>
          <p:nvPr/>
        </p:nvSpPr>
        <p:spPr bwMode="auto">
          <a:xfrm>
            <a:off x="166255" y="1066800"/>
            <a:ext cx="36021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d-ID" sz="1600" b="1" dirty="0">
                <a:latin typeface="Arial Black" charset="0"/>
              </a:rPr>
              <a:t>Alamat: Komp. Banua Permai,</a:t>
            </a:r>
            <a:r>
              <a:rPr lang="en-US" sz="1600" b="1" dirty="0" err="1" smtClean="0">
                <a:latin typeface="Arial Black" charset="0"/>
              </a:rPr>
              <a:t>nomor</a:t>
            </a:r>
            <a:r>
              <a:rPr lang="en-US" sz="1600" b="1" dirty="0" smtClean="0">
                <a:latin typeface="Arial Black" charset="0"/>
              </a:rPr>
              <a:t>; 262.  </a:t>
            </a:r>
            <a:r>
              <a:rPr lang="en-US" sz="1600" b="1" dirty="0" err="1">
                <a:latin typeface="Arial Black" charset="0"/>
              </a:rPr>
              <a:t>Sei</a:t>
            </a:r>
            <a:r>
              <a:rPr lang="en-US" sz="1600" b="1" dirty="0">
                <a:latin typeface="Arial Black" charset="0"/>
              </a:rPr>
              <a:t> </a:t>
            </a:r>
            <a:r>
              <a:rPr lang="en-US" sz="1600" b="1" dirty="0" err="1">
                <a:latin typeface="Arial Black" charset="0"/>
              </a:rPr>
              <a:t>Besar</a:t>
            </a:r>
            <a:r>
              <a:rPr lang="en-US" sz="1600" b="1" dirty="0">
                <a:latin typeface="Arial Black" charset="0"/>
              </a:rPr>
              <a:t>,</a:t>
            </a:r>
            <a:r>
              <a:rPr lang="id-ID" sz="1600" b="1" dirty="0">
                <a:latin typeface="Arial Black" charset="0"/>
              </a:rPr>
              <a:t> Banjarbaru, </a:t>
            </a:r>
            <a:r>
              <a:rPr lang="id-ID" sz="1600" b="1" dirty="0" smtClean="0">
                <a:latin typeface="Arial Black" charset="0"/>
              </a:rPr>
              <a:t>Kal-Sel</a:t>
            </a:r>
            <a:endParaRPr lang="en-US" sz="1600" b="1" dirty="0">
              <a:latin typeface="Arial Black" charset="0"/>
            </a:endParaRPr>
          </a:p>
          <a:p>
            <a:r>
              <a:rPr lang="en-US" sz="1600" b="1" dirty="0">
                <a:latin typeface="Arial Black" charset="0"/>
              </a:rPr>
              <a:t>TTL: </a:t>
            </a:r>
            <a:r>
              <a:rPr lang="en-US" sz="1600" b="1" dirty="0" err="1">
                <a:latin typeface="Arial Black" charset="0"/>
              </a:rPr>
              <a:t>Tanjung</a:t>
            </a:r>
            <a:r>
              <a:rPr lang="en-US" sz="1600" b="1" dirty="0">
                <a:latin typeface="Arial Black" charset="0"/>
              </a:rPr>
              <a:t>, </a:t>
            </a:r>
            <a:r>
              <a:rPr lang="en-US" sz="1600" b="1" dirty="0" smtClean="0">
                <a:latin typeface="Arial Black" charset="0"/>
              </a:rPr>
              <a:t>16-06-1966</a:t>
            </a:r>
          </a:p>
          <a:p>
            <a:r>
              <a:rPr lang="en-US" sz="1600" b="1" dirty="0" smtClean="0">
                <a:latin typeface="Arial Black" charset="0"/>
              </a:rPr>
              <a:t>Hp: 082223222425</a:t>
            </a:r>
          </a:p>
          <a:p>
            <a:r>
              <a:rPr lang="en-US" sz="1600" b="1" dirty="0" smtClean="0">
                <a:latin typeface="Arial Black" charset="0"/>
              </a:rPr>
              <a:t>Email: </a:t>
            </a:r>
            <a:r>
              <a:rPr lang="en-US" sz="1400" b="1" dirty="0" smtClean="0">
                <a:solidFill>
                  <a:srgbClr val="C00000"/>
                </a:solidFill>
                <a:latin typeface="Arial Black" charset="0"/>
              </a:rPr>
              <a:t>husainifawaz@yahoo.com</a:t>
            </a:r>
            <a:endParaRPr lang="id-ID" sz="1400" b="1" dirty="0">
              <a:solidFill>
                <a:srgbClr val="C00000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D9EE-7BCC-4331-82BD-FBBBF07B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EFD00C-F917-439C-A4B7-B6AD2C84C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53AD64-3D7A-44F2-8524-40614DE18B1F}"/>
              </a:ext>
            </a:extLst>
          </p:cNvPr>
          <p:cNvSpPr/>
          <p:nvPr/>
        </p:nvSpPr>
        <p:spPr>
          <a:xfrm>
            <a:off x="6230912" y="1475788"/>
            <a:ext cx="5961087" cy="5321212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d-ID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2A2C76-6908-42EA-A83A-877A02A94DB8}"/>
              </a:ext>
            </a:extLst>
          </p:cNvPr>
          <p:cNvSpPr/>
          <p:nvPr/>
        </p:nvSpPr>
        <p:spPr>
          <a:xfrm>
            <a:off x="595745" y="125384"/>
            <a:ext cx="10875819" cy="1350404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Karakteristik</a:t>
            </a:r>
            <a:r>
              <a:rPr lang="en-US" sz="5400" dirty="0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kebakaran</a:t>
            </a:r>
            <a:r>
              <a:rPr lang="en-US" sz="5400" dirty="0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hutan</a:t>
            </a:r>
            <a:r>
              <a:rPr lang="en-US" sz="5400" dirty="0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 di </a:t>
            </a:r>
            <a:r>
              <a:rPr lang="en-US" sz="5400" dirty="0" err="1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lahan</a:t>
            </a:r>
            <a:r>
              <a:rPr lang="en-US" sz="5400" dirty="0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Arial Black" pitchFamily="34" charset="0"/>
                <a:cs typeface="Aharoni" panose="02010803020104030203" pitchFamily="2" charset="-79"/>
              </a:rPr>
              <a:t>gambut</a:t>
            </a:r>
            <a:endParaRPr lang="id-ID" sz="5400" b="1" dirty="0">
              <a:solidFill>
                <a:srgbClr val="C00000"/>
              </a:solidFill>
              <a:latin typeface="Arial Black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731817"/>
            <a:ext cx="11416145" cy="4918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1364307" y="1662552"/>
            <a:ext cx="9566929" cy="4391891"/>
          </a:xfrm>
          <a:prstGeom prst="triangle">
            <a:avLst>
              <a:gd name="adj" fmla="val 4984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Segitiga</a:t>
            </a:r>
            <a:r>
              <a:rPr lang="en-US" sz="4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Api</a:t>
            </a:r>
            <a:endParaRPr lang="en-US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3382" y="3167390"/>
            <a:ext cx="2216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 Black" panose="020B0A04020102020204" pitchFamily="34" charset="0"/>
              </a:rPr>
              <a:t>Panas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7934" y="2826327"/>
            <a:ext cx="152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O</a:t>
            </a:r>
            <a:r>
              <a:rPr lang="en-US" sz="4800" baseline="-25000" dirty="0" smtClean="0">
                <a:latin typeface="Arial Black" panose="020B0A04020102020204" pitchFamily="34" charset="0"/>
              </a:rPr>
              <a:t>2</a:t>
            </a:r>
            <a:endParaRPr lang="en-US" sz="4800" baseline="-25000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0327" y="5971005"/>
            <a:ext cx="5126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 Black" panose="020B0A04020102020204" pitchFamily="34" charset="0"/>
              </a:rPr>
              <a:t>Bahan</a:t>
            </a:r>
            <a:r>
              <a:rPr lang="en-US" sz="4400" dirty="0" smtClean="0">
                <a:latin typeface="Arial Black" panose="020B0A04020102020204" pitchFamily="34" charset="0"/>
              </a:rPr>
              <a:t> Bakar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FADF-F5C7-499D-9055-A21202E2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FA2EF-DA64-480F-AFED-8719FA549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8" y="-3748"/>
            <a:ext cx="12217818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B43B5-DD18-43DC-A281-89DDD6D5D275}"/>
              </a:ext>
            </a:extLst>
          </p:cNvPr>
          <p:cNvSpPr/>
          <p:nvPr/>
        </p:nvSpPr>
        <p:spPr>
          <a:xfrm>
            <a:off x="7275227" y="2684851"/>
            <a:ext cx="3685080" cy="160449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KETIDAKSEIMBANGAN</a:t>
            </a:r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EKOSISTEM</a:t>
            </a:r>
          </a:p>
        </p:txBody>
      </p:sp>
      <p:pic>
        <p:nvPicPr>
          <p:cNvPr id="16" name="Picture 2" descr="Hasil gambar untuk Loss of biodiversity direct indirect">
            <a:extLst>
              <a:ext uri="{FF2B5EF4-FFF2-40B4-BE49-F238E27FC236}">
                <a16:creationId xmlns:a16="http://schemas.microsoft.com/office/drawing/2014/main" id="{47F92DBB-7002-48EE-A533-E7052230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76" y="2141537"/>
            <a:ext cx="5212095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685D56-4D45-4FF6-B782-2BB5F7447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73" y="58098"/>
            <a:ext cx="46358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302DFA2-7C3F-46C7-A2D0-FE326C155930}"/>
              </a:ext>
            </a:extLst>
          </p:cNvPr>
          <p:cNvSpPr/>
          <p:nvPr/>
        </p:nvSpPr>
        <p:spPr>
          <a:xfrm>
            <a:off x="1392344" y="4065547"/>
            <a:ext cx="4911019" cy="242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F A K T O R</a:t>
            </a:r>
          </a:p>
          <a:p>
            <a:pPr algn="ctr"/>
            <a:r>
              <a:rPr lang="id-ID" sz="48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P E N Y E B A B</a:t>
            </a: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D11E81EE-F305-48A7-9FCD-10DA1181E29B}"/>
              </a:ext>
            </a:extLst>
          </p:cNvPr>
          <p:cNvSpPr/>
          <p:nvPr/>
        </p:nvSpPr>
        <p:spPr>
          <a:xfrm rot="724647">
            <a:off x="5848502" y="963451"/>
            <a:ext cx="1800679" cy="888927"/>
          </a:xfrm>
          <a:prstGeom prst="curved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4108" t="26371" r="26574" b="11130"/>
          <a:stretch/>
        </p:blipFill>
        <p:spPr>
          <a:xfrm>
            <a:off x="0" y="128429"/>
            <a:ext cx="12192000" cy="66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FADF-F5C7-499D-9055-A21202E2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FA2EF-DA64-480F-AFED-8719FA549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8" y="-3748"/>
            <a:ext cx="12217818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B43B5-DD18-43DC-A281-89DDD6D5D275}"/>
              </a:ext>
            </a:extLst>
          </p:cNvPr>
          <p:cNvSpPr/>
          <p:nvPr/>
        </p:nvSpPr>
        <p:spPr>
          <a:xfrm>
            <a:off x="7275227" y="2684851"/>
            <a:ext cx="3685080" cy="160449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KETIDAKSEIMBANGAN</a:t>
            </a:r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EKOSISTEM</a:t>
            </a:r>
          </a:p>
        </p:txBody>
      </p:sp>
      <p:pic>
        <p:nvPicPr>
          <p:cNvPr id="16" name="Picture 2" descr="Hasil gambar untuk Loss of biodiversity direct indirect">
            <a:extLst>
              <a:ext uri="{FF2B5EF4-FFF2-40B4-BE49-F238E27FC236}">
                <a16:creationId xmlns:a16="http://schemas.microsoft.com/office/drawing/2014/main" id="{47F92DBB-7002-48EE-A533-E7052230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651164"/>
            <a:ext cx="8631383" cy="5902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685D56-4D45-4FF6-B782-2BB5F7447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4" y="0"/>
            <a:ext cx="343592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302DFA2-7C3F-46C7-A2D0-FE326C155930}"/>
              </a:ext>
            </a:extLst>
          </p:cNvPr>
          <p:cNvSpPr/>
          <p:nvPr/>
        </p:nvSpPr>
        <p:spPr>
          <a:xfrm>
            <a:off x="0" y="4065547"/>
            <a:ext cx="3574473" cy="242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F A K T O R</a:t>
            </a:r>
          </a:p>
          <a:p>
            <a:pPr algn="ctr"/>
            <a:r>
              <a:rPr lang="id-ID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P E N Y E B A B</a:t>
            </a:r>
          </a:p>
        </p:txBody>
      </p:sp>
    </p:spTree>
    <p:extLst>
      <p:ext uri="{BB962C8B-B14F-4D97-AF65-F5344CB8AC3E}">
        <p14:creationId xmlns:p14="http://schemas.microsoft.com/office/powerpoint/2010/main" val="11899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15"/>
            <a:ext cx="10515600" cy="872836"/>
          </a:xfrm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Kerugian</a:t>
            </a:r>
            <a:r>
              <a:rPr lang="en-US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/</a:t>
            </a:r>
            <a:r>
              <a:rPr lang="en-US" sz="6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Dampak</a:t>
            </a:r>
            <a:r>
              <a:rPr lang="en-US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…..</a:t>
            </a:r>
            <a:endParaRPr lang="en-US" sz="6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988219"/>
            <a:ext cx="11693236" cy="5689672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Penc.Udara</a:t>
            </a:r>
            <a:endParaRPr lang="en-US" sz="7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n-US" sz="7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Degradasi</a:t>
            </a:r>
            <a:r>
              <a:rPr lang="en-US" sz="7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hutan</a:t>
            </a:r>
            <a:r>
              <a:rPr lang="en-US" sz="7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&amp;  </a:t>
            </a:r>
          </a:p>
          <a:p>
            <a:pPr>
              <a:buNone/>
            </a:pPr>
            <a:r>
              <a:rPr lang="en-US" sz="7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en-US" sz="7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deforestasi</a:t>
            </a:r>
            <a:endParaRPr lang="en-US" sz="7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</a:t>
            </a:r>
            <a:r>
              <a:rPr lang="en-US" sz="4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     </a:t>
            </a:r>
            <a:r>
              <a:rPr lang="en-US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</a:t>
            </a:r>
            <a:r>
              <a:rPr lang="en-US" sz="66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Unpredictible</a:t>
            </a:r>
            <a:r>
              <a:rPr lang="en-US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</a:p>
          <a:p>
            <a:pPr>
              <a:buNone/>
            </a:pPr>
            <a:r>
              <a:rPr lang="en-US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r>
              <a:rPr lang="en-US" sz="72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Ekonomi</a:t>
            </a:r>
            <a:endParaRPr lang="en-US" sz="7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92957" y="4087102"/>
            <a:ext cx="2521528" cy="720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36"/>
            <a:ext cx="10515600" cy="992620"/>
          </a:xfrm>
        </p:spPr>
        <p:txBody>
          <a:bodyPr>
            <a:normAutofit fontScale="90000"/>
          </a:bodyPr>
          <a:lstStyle/>
          <a:p>
            <a:r>
              <a:rPr lang="en-US" sz="6600" i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Kerugian</a:t>
            </a:r>
            <a:r>
              <a:rPr lang="en-US" sz="66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……….</a:t>
            </a:r>
            <a:endParaRPr lang="en-US" sz="6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316182"/>
            <a:ext cx="11623964" cy="5361709"/>
          </a:xfrm>
        </p:spPr>
        <p:txBody>
          <a:bodyPr>
            <a:normAutofit lnSpcReduction="1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Sosial</a:t>
            </a: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budaya</a:t>
            </a:r>
            <a:r>
              <a:rPr lang="en-US" sz="6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(</a:t>
            </a:r>
            <a:r>
              <a:rPr lang="en-US" sz="4000" dirty="0" err="1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Unpredictible</a:t>
            </a:r>
            <a:r>
              <a:rPr lang="en-US" sz="4000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)</a:t>
            </a:r>
          </a:p>
          <a:p>
            <a:r>
              <a:rPr lang="en-US" sz="6600" dirty="0" err="1" smtClean="0">
                <a:solidFill>
                  <a:srgbClr val="B9071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Politik</a:t>
            </a:r>
            <a:r>
              <a:rPr lang="en-US" sz="6600" dirty="0" smtClean="0">
                <a:solidFill>
                  <a:srgbClr val="B9071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 </a:t>
            </a: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image </a:t>
            </a:r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Nas</a:t>
            </a: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. &amp;  </a:t>
            </a:r>
          </a:p>
          <a:p>
            <a:pPr>
              <a:buNone/>
            </a:pP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              </a:t>
            </a:r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Internasional</a:t>
            </a: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</a:t>
            </a:r>
            <a:endParaRPr lang="en-US" sz="6600" dirty="0" smtClean="0">
              <a:solidFill>
                <a:schemeClr val="tx1"/>
              </a:solidFill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Hilangnya</a:t>
            </a: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pendapatan</a:t>
            </a: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</a:t>
            </a:r>
          </a:p>
          <a:p>
            <a:pPr>
              <a:buNone/>
            </a:pP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</a:t>
            </a:r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negara</a:t>
            </a:r>
            <a:endParaRPr lang="en-US" sz="6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1" y="-1"/>
            <a:ext cx="11707090" cy="1446663"/>
          </a:xfrm>
        </p:spPr>
        <p:txBody>
          <a:bodyPr>
            <a:noAutofit/>
          </a:bodyPr>
          <a:lstStyle/>
          <a:p>
            <a:r>
              <a:rPr lang="en-US" sz="5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Estimasi</a:t>
            </a:r>
            <a:r>
              <a:rPr lang="en-US" sz="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kerugian</a:t>
            </a:r>
            <a:r>
              <a:rPr lang="en-US" sz="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kebakaran</a:t>
            </a:r>
            <a:r>
              <a:rPr lang="en-US" sz="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hutan</a:t>
            </a:r>
            <a:r>
              <a:rPr lang="en-US" sz="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Indonesia </a:t>
            </a:r>
            <a:r>
              <a:rPr lang="en-US" sz="5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thn</a:t>
            </a:r>
            <a:r>
              <a:rPr lang="en-US" sz="5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1997/1998</a:t>
            </a:r>
            <a:endParaRPr lang="en-US" sz="5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54" y="1418127"/>
            <a:ext cx="11720946" cy="5112327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B90711"/>
                </a:solidFill>
                <a:latin typeface="Arial Black" panose="020B0A04020102020204" pitchFamily="34" charset="0"/>
              </a:rPr>
              <a:t>Pencemaran</a:t>
            </a:r>
            <a:r>
              <a:rPr lang="en-US" sz="4800" dirty="0" smtClean="0">
                <a:solidFill>
                  <a:srgbClr val="B90711"/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 smtClean="0">
                <a:solidFill>
                  <a:srgbClr val="B90711"/>
                </a:solidFill>
                <a:latin typeface="Arial Black" panose="020B0A04020102020204" pitchFamily="34" charset="0"/>
              </a:rPr>
              <a:t>kabut</a:t>
            </a:r>
            <a:r>
              <a:rPr lang="en-US" sz="4800" dirty="0" smtClean="0">
                <a:solidFill>
                  <a:srgbClr val="B90711"/>
                </a:solidFill>
                <a:latin typeface="Arial Black" panose="020B0A04020102020204" pitchFamily="34" charset="0"/>
              </a:rPr>
              <a:t> asap </a:t>
            </a:r>
            <a:r>
              <a:rPr lang="en-US" sz="4800" dirty="0" smtClean="0">
                <a:solidFill>
                  <a:srgbClr val="B9071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674 – 799 </a:t>
            </a:r>
            <a:r>
              <a:rPr lang="en-US" sz="4800" dirty="0" err="1" smtClean="0">
                <a:solidFill>
                  <a:srgbClr val="B9071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juta</a:t>
            </a:r>
            <a:r>
              <a:rPr lang="en-US" sz="4800" dirty="0" smtClean="0">
                <a:solidFill>
                  <a:srgbClr val="B9071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dollar</a:t>
            </a:r>
          </a:p>
          <a:p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Degradasi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hutan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&amp;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deforestasi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 1,62 – 2,7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miliar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dollar</a:t>
            </a:r>
          </a:p>
          <a:p>
            <a:r>
              <a:rPr lang="en-US" sz="48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Valuasi</a:t>
            </a:r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biaya</a:t>
            </a:r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emisi</a:t>
            </a:r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karbon</a:t>
            </a:r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 2,8 </a:t>
            </a:r>
            <a:r>
              <a:rPr lang="en-US" sz="48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miliar</a:t>
            </a:r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dollar.</a:t>
            </a:r>
          </a:p>
          <a:p>
            <a:pPr marL="0" indent="0">
              <a:buNone/>
            </a:pPr>
            <a:r>
              <a:rPr lang="en-US" sz="1600" i="1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</a:t>
            </a:r>
            <a:r>
              <a:rPr lang="en-US" sz="2000" i="1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br</a:t>
            </a:r>
            <a:r>
              <a:rPr lang="en-US" sz="2000" i="1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:CIFOR Occasional Paper No.38 (</a:t>
            </a:r>
            <a:r>
              <a:rPr lang="en-US" sz="2000" i="1" dirty="0" err="1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i</a:t>
            </a:r>
            <a:r>
              <a:rPr lang="en-US" sz="2000" i="1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) “</a:t>
            </a:r>
            <a:r>
              <a:rPr lang="en-US" sz="2000" i="1" dirty="0" err="1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Kebakaran</a:t>
            </a:r>
            <a:r>
              <a:rPr lang="en-US" sz="2000" i="1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hutan</a:t>
            </a:r>
            <a:r>
              <a:rPr lang="en-US" sz="2000" i="1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di Indonesia” by Luca </a:t>
            </a:r>
            <a:r>
              <a:rPr lang="en-US" sz="2000" i="1" dirty="0" err="1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Tacconi</a:t>
            </a:r>
            <a:r>
              <a:rPr lang="en-US" sz="2000" i="1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, 2003, update </a:t>
            </a:r>
            <a:r>
              <a:rPr lang="en-US" sz="2000" i="1" dirty="0" err="1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Husaini</a:t>
            </a:r>
            <a:r>
              <a:rPr lang="en-US" sz="2000" i="1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, 2019</a:t>
            </a:r>
            <a:endParaRPr lang="en-US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09184"/>
            <a:ext cx="11277600" cy="6673755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Bank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Dunia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 (2015) 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kerugian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ekonomi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karhutla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di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Indonesia</a:t>
            </a:r>
          </a:p>
          <a:p>
            <a:r>
              <a:rPr lang="en-US" sz="4200" dirty="0" err="1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Termsk</a:t>
            </a:r>
            <a:r>
              <a:rPr lang="en-US" sz="42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dampak</a:t>
            </a:r>
            <a:r>
              <a:rPr lang="en-US" sz="42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buruk</a:t>
            </a:r>
            <a:r>
              <a:rPr lang="en-US" sz="42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bagi</a:t>
            </a:r>
            <a:r>
              <a:rPr lang="en-US" sz="42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KESEHATAN, </a:t>
            </a:r>
            <a:r>
              <a:rPr lang="en-US" sz="4200" dirty="0" err="1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terganggunya</a:t>
            </a:r>
            <a:r>
              <a:rPr lang="en-US" sz="42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berbagai</a:t>
            </a:r>
            <a:r>
              <a:rPr lang="en-US" sz="42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proses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produksi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,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transportasi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perdagangan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dan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menurunya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sbr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daya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di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daerah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terdampak</a:t>
            </a: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.</a:t>
            </a:r>
          </a:p>
          <a:p>
            <a:pPr>
              <a:buNone/>
            </a:pPr>
            <a:r>
              <a:rPr lang="en-US" sz="4400" dirty="0" err="1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Estimasi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total </a:t>
            </a:r>
            <a:r>
              <a:rPr lang="en-US" sz="4400" dirty="0" err="1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kerugian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sektor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ekonomi</a:t>
            </a:r>
            <a:r>
              <a:rPr lang="en-US" sz="44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Rp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. 221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Trilliun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Tempo.co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13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Agustus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2019)</a:t>
            </a:r>
          </a:p>
          <a:p>
            <a:pPr>
              <a:buNone/>
            </a:pPr>
            <a:endParaRPr lang="en-US" sz="4000" dirty="0" smtClean="0">
              <a:solidFill>
                <a:srgbClr val="C00000"/>
              </a:solidFill>
              <a:latin typeface="Arial Black" pitchFamily="34" charset="0"/>
              <a:sym typeface="Wingdings" pitchFamily="2" charset="2"/>
            </a:endParaRPr>
          </a:p>
          <a:p>
            <a:pPr>
              <a:buNone/>
            </a:pPr>
            <a:endParaRPr lang="en-US" sz="4000" dirty="0" smtClean="0">
              <a:solidFill>
                <a:srgbClr val="C00000"/>
              </a:solidFill>
              <a:latin typeface="Arial Black" pitchFamily="34" charset="0"/>
              <a:sym typeface="Wingdings" pitchFamily="2" charset="2"/>
            </a:endParaRPr>
          </a:p>
          <a:p>
            <a:pPr>
              <a:buNone/>
            </a:pPr>
            <a:endParaRPr lang="en-US" sz="4000" dirty="0" smtClean="0">
              <a:solidFill>
                <a:srgbClr val="C00000"/>
              </a:solidFill>
              <a:latin typeface="Arial Black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563526"/>
            <a:ext cx="11236037" cy="6177516"/>
          </a:xfrm>
        </p:spPr>
        <p:txBody>
          <a:bodyPr>
            <a:normAutofit fontScale="85000" lnSpcReduction="20000"/>
          </a:bodyPr>
          <a:lstStyle/>
          <a:p>
            <a:r>
              <a:rPr lang="en-US" sz="6400" dirty="0" err="1" smtClean="0">
                <a:solidFill>
                  <a:schemeClr val="tx1"/>
                </a:solidFill>
                <a:latin typeface="Arial Black" pitchFamily="34" charset="0"/>
              </a:rPr>
              <a:t>Deputi</a:t>
            </a:r>
            <a:r>
              <a:rPr lang="en-US" sz="6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Arial Black" pitchFamily="34" charset="0"/>
              </a:rPr>
              <a:t>Gub</a:t>
            </a:r>
            <a:r>
              <a:rPr lang="en-US" sz="6400" dirty="0" smtClean="0">
                <a:solidFill>
                  <a:schemeClr val="tx1"/>
                </a:solidFill>
                <a:latin typeface="Arial Black" pitchFamily="34" charset="0"/>
              </a:rPr>
              <a:t>.  BI </a:t>
            </a:r>
            <a:r>
              <a:rPr lang="en-US" sz="64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 25 Sept 2019 </a:t>
            </a:r>
            <a:r>
              <a:rPr lang="en-US" sz="64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di</a:t>
            </a:r>
            <a:r>
              <a:rPr lang="en-US" sz="64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kutif</a:t>
            </a:r>
            <a:r>
              <a:rPr lang="en-US" sz="64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  Bloomberg</a:t>
            </a:r>
          </a:p>
          <a:p>
            <a:endParaRPr lang="en-US" sz="3500" dirty="0" smtClean="0">
              <a:latin typeface="Arial Black" pitchFamily="34" charset="0"/>
              <a:sym typeface="Wingdings" pitchFamily="2" charset="2"/>
            </a:endParaRPr>
          </a:p>
          <a:p>
            <a:endParaRPr lang="en-US" sz="3500" dirty="0" smtClean="0">
              <a:latin typeface="Arial Black" pitchFamily="34" charset="0"/>
              <a:sym typeface="Wingdings" pitchFamily="2" charset="2"/>
            </a:endParaRPr>
          </a:p>
          <a:p>
            <a:pPr>
              <a:buNone/>
            </a:pPr>
            <a:r>
              <a:rPr lang="en-US" sz="6400" dirty="0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  </a:t>
            </a:r>
            <a:r>
              <a:rPr lang="en-US" sz="6400" dirty="0" err="1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Dampak</a:t>
            </a:r>
            <a:r>
              <a:rPr lang="en-US" sz="6400" dirty="0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 paling </a:t>
            </a:r>
            <a:r>
              <a:rPr lang="en-US" sz="6400" dirty="0" err="1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sulit</a:t>
            </a:r>
            <a:r>
              <a:rPr lang="en-US" sz="6400" dirty="0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6400" dirty="0" err="1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utk</a:t>
            </a:r>
            <a:r>
              <a:rPr lang="en-US" sz="6400" dirty="0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6400" dirty="0" err="1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di</a:t>
            </a:r>
            <a:r>
              <a:rPr lang="en-US" sz="6400" dirty="0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6400" dirty="0" err="1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ukur</a:t>
            </a:r>
            <a:r>
              <a:rPr lang="en-US" sz="6400" dirty="0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  </a:t>
            </a:r>
            <a:r>
              <a:rPr lang="en-US" sz="6400" dirty="0" err="1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Sosial</a:t>
            </a:r>
            <a:r>
              <a:rPr lang="en-US" sz="6400" dirty="0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 &amp; </a:t>
            </a:r>
            <a:r>
              <a:rPr lang="en-US" sz="6400" dirty="0" err="1" smtClean="0">
                <a:solidFill>
                  <a:srgbClr val="B90711"/>
                </a:solidFill>
                <a:latin typeface="Arial Black" pitchFamily="34" charset="0"/>
                <a:sym typeface="Wingdings" pitchFamily="2" charset="2"/>
              </a:rPr>
              <a:t>Lingkungan</a:t>
            </a:r>
            <a:endParaRPr lang="en-US" sz="6400" dirty="0" smtClean="0">
              <a:solidFill>
                <a:srgbClr val="B90711"/>
              </a:solidFill>
              <a:latin typeface="Arial Black" pitchFamily="34" charset="0"/>
              <a:sym typeface="Wingdings" pitchFamily="2" charset="2"/>
            </a:endParaRPr>
          </a:p>
          <a:p>
            <a:endParaRPr lang="en-US" sz="3500" dirty="0" smtClean="0">
              <a:latin typeface="Arial Black" pitchFamily="34" charset="0"/>
              <a:sym typeface="Wingdings" pitchFamily="2" charset="2"/>
            </a:endParaRPr>
          </a:p>
          <a:p>
            <a:r>
              <a:rPr lang="en-US" sz="56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Unicef</a:t>
            </a:r>
            <a:r>
              <a:rPr lang="en-US" sz="56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 Risk  10 </a:t>
            </a:r>
            <a:r>
              <a:rPr lang="en-US" sz="56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jt</a:t>
            </a:r>
            <a:r>
              <a:rPr lang="en-US" sz="56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56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anak</a:t>
            </a:r>
            <a:r>
              <a:rPr lang="en-US" sz="56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56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di</a:t>
            </a:r>
            <a:r>
              <a:rPr lang="en-US" sz="56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56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bwh</a:t>
            </a:r>
            <a:r>
              <a:rPr lang="en-US" sz="56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56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umur</a:t>
            </a:r>
            <a:r>
              <a:rPr lang="en-US" sz="56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18 </a:t>
            </a:r>
            <a:r>
              <a:rPr lang="en-US" sz="56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thn</a:t>
            </a:r>
            <a:r>
              <a:rPr lang="en-US" sz="56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ISPA</a:t>
            </a:r>
            <a:endParaRPr lang="en-US" sz="3200" dirty="0" smtClean="0">
              <a:solidFill>
                <a:schemeClr val="tx1"/>
              </a:solidFill>
              <a:latin typeface="Arial Black" pitchFamily="34" charset="0"/>
              <a:sym typeface="Wingdings" pitchFamily="2" charset="2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(</a:t>
            </a:r>
            <a:r>
              <a:rPr lang="en-US" sz="26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Sbr</a:t>
            </a:r>
            <a:r>
              <a:rPr lang="en-US" sz="26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 : </a:t>
            </a:r>
            <a:r>
              <a:rPr lang="en-US" sz="2600" dirty="0" err="1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ae</a:t>
            </a:r>
            <a:r>
              <a:rPr lang="en-US" sz="2600" dirty="0" smtClean="0">
                <a:solidFill>
                  <a:schemeClr val="tx1"/>
                </a:solidFill>
                <a:latin typeface="Arial Black" pitchFamily="34" charset="0"/>
                <a:sym typeface="Wingdings" pitchFamily="2" charset="2"/>
              </a:rPr>
              <a:t>/hp (Bloomberg, AFP, Greenpeace Indonesia, 2019))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42489" y="1910294"/>
            <a:ext cx="329738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FADF-F5C7-499D-9055-A21202E2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FA2EF-DA64-480F-AFED-8719FA549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757" y="0"/>
            <a:ext cx="12238757" cy="6858000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0E36F02-A9A8-4A31-A8B4-D3B936529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" y="2460824"/>
            <a:ext cx="6955436" cy="3912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12952F-29C7-446F-8D71-DFC2A64F5429}"/>
              </a:ext>
            </a:extLst>
          </p:cNvPr>
          <p:cNvSpPr/>
          <p:nvPr/>
        </p:nvSpPr>
        <p:spPr>
          <a:xfrm>
            <a:off x="6925456" y="689548"/>
            <a:ext cx="4073577" cy="136626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KERUSAKAN LINGKUNGAN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B43B5-DD18-43DC-A281-89DDD6D5D275}"/>
              </a:ext>
            </a:extLst>
          </p:cNvPr>
          <p:cNvSpPr/>
          <p:nvPr/>
        </p:nvSpPr>
        <p:spPr>
          <a:xfrm>
            <a:off x="7275227" y="2684851"/>
            <a:ext cx="3685080" cy="160449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KETIDAKSEIMBANGAN</a:t>
            </a:r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EKOSISTEM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BD3BD-72D1-4863-A0F9-73C31EE311EE}"/>
              </a:ext>
            </a:extLst>
          </p:cNvPr>
          <p:cNvSpPr/>
          <p:nvPr/>
        </p:nvSpPr>
        <p:spPr>
          <a:xfrm>
            <a:off x="7275227" y="4616512"/>
            <a:ext cx="3685080" cy="160449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HILANGNYA BIODIVERSITAS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63EBA7F-C8D4-4ED5-862B-0EA30905B0D1}"/>
              </a:ext>
            </a:extLst>
          </p:cNvPr>
          <p:cNvSpPr/>
          <p:nvPr/>
        </p:nvSpPr>
        <p:spPr>
          <a:xfrm rot="5400000">
            <a:off x="8739266" y="1768841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9065D7B-3BE8-4AD4-B62A-24DEB74876CA}"/>
              </a:ext>
            </a:extLst>
          </p:cNvPr>
          <p:cNvSpPr/>
          <p:nvPr/>
        </p:nvSpPr>
        <p:spPr>
          <a:xfrm rot="5400000">
            <a:off x="8739266" y="2175755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760294A0-CB01-4FBF-B2A7-D2EA60529640}"/>
              </a:ext>
            </a:extLst>
          </p:cNvPr>
          <p:cNvSpPr/>
          <p:nvPr/>
        </p:nvSpPr>
        <p:spPr>
          <a:xfrm rot="5400000">
            <a:off x="8784236" y="4213042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CC6BF24F-AE99-42C6-A55D-BC8B065CAA4D}"/>
              </a:ext>
            </a:extLst>
          </p:cNvPr>
          <p:cNvSpPr/>
          <p:nvPr/>
        </p:nvSpPr>
        <p:spPr>
          <a:xfrm rot="5400000">
            <a:off x="8775048" y="3834675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2E4F0FE-3328-4CCE-8277-0B2BDB9757DC}"/>
              </a:ext>
            </a:extLst>
          </p:cNvPr>
          <p:cNvSpPr/>
          <p:nvPr/>
        </p:nvSpPr>
        <p:spPr>
          <a:xfrm>
            <a:off x="84402" y="0"/>
            <a:ext cx="7065905" cy="610845"/>
          </a:xfrm>
          <a:prstGeom prst="homePlate">
            <a:avLst/>
          </a:prstGeom>
          <a:solidFill>
            <a:srgbClr val="2E4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ampak</a:t>
            </a:r>
            <a:r>
              <a:rPr lang="en-US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thd</a:t>
            </a:r>
            <a:r>
              <a:rPr lang="en-US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kualitas</a:t>
            </a:r>
            <a:r>
              <a:rPr lang="en-US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udara</a:t>
            </a:r>
            <a:endParaRPr lang="id-ID" sz="3200" b="1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71" y="573205"/>
            <a:ext cx="11886427" cy="6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FADF-F5C7-499D-9055-A21202E2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FA2EF-DA64-480F-AFED-8719FA549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12238757" cy="6858000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0E36F02-A9A8-4A31-A8B4-D3B936529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" y="2460824"/>
            <a:ext cx="6955436" cy="3912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12952F-29C7-446F-8D71-DFC2A64F5429}"/>
              </a:ext>
            </a:extLst>
          </p:cNvPr>
          <p:cNvSpPr/>
          <p:nvPr/>
        </p:nvSpPr>
        <p:spPr>
          <a:xfrm>
            <a:off x="6925456" y="689548"/>
            <a:ext cx="4073577" cy="136626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KERUSAKAN LINGKUNGAN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B43B5-DD18-43DC-A281-89DDD6D5D275}"/>
              </a:ext>
            </a:extLst>
          </p:cNvPr>
          <p:cNvSpPr/>
          <p:nvPr/>
        </p:nvSpPr>
        <p:spPr>
          <a:xfrm>
            <a:off x="7275227" y="2684851"/>
            <a:ext cx="3685080" cy="160449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KETIDAKSEIMBANGAN</a:t>
            </a:r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EKOSISTEM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BD3BD-72D1-4863-A0F9-73C31EE311EE}"/>
              </a:ext>
            </a:extLst>
          </p:cNvPr>
          <p:cNvSpPr/>
          <p:nvPr/>
        </p:nvSpPr>
        <p:spPr>
          <a:xfrm>
            <a:off x="7275227" y="4616512"/>
            <a:ext cx="3685080" cy="160449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HILANGNYA BIODIVERSITAS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63EBA7F-C8D4-4ED5-862B-0EA30905B0D1}"/>
              </a:ext>
            </a:extLst>
          </p:cNvPr>
          <p:cNvSpPr/>
          <p:nvPr/>
        </p:nvSpPr>
        <p:spPr>
          <a:xfrm rot="5400000">
            <a:off x="8739266" y="1768841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9065D7B-3BE8-4AD4-B62A-24DEB74876CA}"/>
              </a:ext>
            </a:extLst>
          </p:cNvPr>
          <p:cNvSpPr/>
          <p:nvPr/>
        </p:nvSpPr>
        <p:spPr>
          <a:xfrm rot="5400000">
            <a:off x="8739266" y="2175755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760294A0-CB01-4FBF-B2A7-D2EA60529640}"/>
              </a:ext>
            </a:extLst>
          </p:cNvPr>
          <p:cNvSpPr/>
          <p:nvPr/>
        </p:nvSpPr>
        <p:spPr>
          <a:xfrm rot="5400000">
            <a:off x="8784236" y="4213042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CC6BF24F-AE99-42C6-A55D-BC8B065CAA4D}"/>
              </a:ext>
            </a:extLst>
          </p:cNvPr>
          <p:cNvSpPr/>
          <p:nvPr/>
        </p:nvSpPr>
        <p:spPr>
          <a:xfrm rot="5400000">
            <a:off x="8775048" y="3834675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2E4F0FE-3328-4CCE-8277-0B2BDB9757DC}"/>
              </a:ext>
            </a:extLst>
          </p:cNvPr>
          <p:cNvSpPr/>
          <p:nvPr/>
        </p:nvSpPr>
        <p:spPr>
          <a:xfrm>
            <a:off x="84402" y="0"/>
            <a:ext cx="7065905" cy="610845"/>
          </a:xfrm>
          <a:prstGeom prst="homePlate">
            <a:avLst/>
          </a:prstGeom>
          <a:solidFill>
            <a:srgbClr val="2E4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ampak</a:t>
            </a:r>
            <a:r>
              <a:rPr lang="en-US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thd</a:t>
            </a:r>
            <a:r>
              <a:rPr lang="en-US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kualitas</a:t>
            </a:r>
            <a:r>
              <a:rPr lang="en-US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udara</a:t>
            </a:r>
            <a:endParaRPr lang="id-ID" sz="3200" b="1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5122" name="Picture 2" descr="Infografis dampak kesehatan kabut as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0" y="84525"/>
            <a:ext cx="11842266" cy="66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BE2D1-C154-47FB-809D-1F0AFEBC8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394D3-580F-42BD-B953-D557F7526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C92B3-F5F2-4697-B0E9-33CF9C630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0CFAB9-1304-4B9D-A6C7-ED8B03FF15AC}"/>
              </a:ext>
            </a:extLst>
          </p:cNvPr>
          <p:cNvSpPr/>
          <p:nvPr/>
        </p:nvSpPr>
        <p:spPr>
          <a:xfrm>
            <a:off x="712380" y="577516"/>
            <a:ext cx="8899453" cy="3143878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cs typeface="Aharoni" panose="02010803020104030203" pitchFamily="2" charset="-79"/>
              </a:rPr>
              <a:t>PERMASALAHAN KABUT ASAP DI KALIMANTAN SELATAN (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  <a:cs typeface="Aharoni" panose="02010803020104030203" pitchFamily="2" charset="-79"/>
              </a:rPr>
              <a:t>Sebagai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  <a:cs typeface="Aharoni" panose="02010803020104030203" pitchFamily="2" charset="-79"/>
              </a:rPr>
              <a:t>Lingkungan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  <a:cs typeface="Aharoni" panose="02010803020104030203" pitchFamily="2" charset="-79"/>
              </a:rPr>
              <a:t>Lahan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  <a:cs typeface="Aharoni" panose="02010803020104030203" pitchFamily="2" charset="-79"/>
              </a:rPr>
              <a:t>Basah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  <a:cs typeface="Aharoni" panose="02010803020104030203" pitchFamily="2" charset="-79"/>
              </a:rPr>
              <a:t>)</a:t>
            </a:r>
            <a:endParaRPr lang="id-ID" sz="3600" dirty="0">
              <a:solidFill>
                <a:schemeClr val="tx1"/>
              </a:solidFill>
              <a:latin typeface="Arial Black" pitchFamily="34" charset="0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55011F-5B07-4F2C-93B6-5FC2E4512D25}"/>
              </a:ext>
            </a:extLst>
          </p:cNvPr>
          <p:cNvSpPr/>
          <p:nvPr/>
        </p:nvSpPr>
        <p:spPr>
          <a:xfrm>
            <a:off x="1420815" y="3795823"/>
            <a:ext cx="6455343" cy="2965192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73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Prof. Dr.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Husaini</a:t>
            </a:r>
            <a:r>
              <a:rPr lang="en-US" sz="3200" b="1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sz="32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SKM., </a:t>
            </a:r>
            <a:r>
              <a:rPr lang="en-US" sz="3200" b="1" dirty="0" err="1">
                <a:solidFill>
                  <a:schemeClr val="tx1"/>
                </a:solidFill>
                <a:latin typeface="Times New Roman" charset="0"/>
                <a:cs typeface="Times New Roman" charset="0"/>
              </a:rPr>
              <a:t>M.Kes</a:t>
            </a:r>
            <a:endParaRPr lang="en-US" sz="3200" b="1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algn="ctr">
              <a:spcBef>
                <a:spcPts val="73"/>
              </a:spcBef>
            </a:pPr>
            <a:endParaRPr lang="en-US" sz="2000" b="1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  <a:p>
            <a:pPr marR="3698" algn="ctr">
              <a:spcBef>
                <a:spcPts val="73"/>
              </a:spcBef>
            </a:pPr>
            <a:r>
              <a:rPr lang="en-US" sz="2000" b="1" spc="-62" dirty="0" smtClean="0">
                <a:solidFill>
                  <a:schemeClr val="tx1"/>
                </a:solidFill>
                <a:latin typeface="Arial"/>
                <a:cs typeface="Arial"/>
              </a:rPr>
              <a:t>Seminar </a:t>
            </a:r>
            <a:r>
              <a:rPr lang="en-US" sz="2000" b="1" spc="-62" dirty="0" err="1" smtClean="0">
                <a:solidFill>
                  <a:schemeClr val="tx1"/>
                </a:solidFill>
                <a:latin typeface="Arial"/>
                <a:cs typeface="Arial"/>
              </a:rPr>
              <a:t>Nasional</a:t>
            </a:r>
            <a:r>
              <a:rPr lang="en-US" sz="2000" b="1" spc="-62" dirty="0" smtClean="0">
                <a:solidFill>
                  <a:schemeClr val="tx1"/>
                </a:solidFill>
                <a:latin typeface="Arial"/>
                <a:cs typeface="Arial"/>
              </a:rPr>
              <a:t> “Sustainable Strategic for Disaster Management in Wetland Area”</a:t>
            </a:r>
          </a:p>
          <a:p>
            <a:pPr marR="3698" algn="ctr">
              <a:spcBef>
                <a:spcPts val="73"/>
              </a:spcBef>
            </a:pPr>
            <a:r>
              <a:rPr lang="en-US" sz="2000" b="1" spc="-62" dirty="0" err="1" smtClean="0">
                <a:solidFill>
                  <a:schemeClr val="tx1"/>
                </a:solidFill>
                <a:latin typeface="Arial"/>
                <a:cs typeface="Arial"/>
              </a:rPr>
              <a:t>Prodi</a:t>
            </a:r>
            <a:r>
              <a:rPr lang="en-US" sz="2000" b="1" spc="-62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spc="-62" dirty="0" err="1" smtClean="0">
                <a:solidFill>
                  <a:schemeClr val="tx1"/>
                </a:solidFill>
                <a:latin typeface="Arial"/>
                <a:cs typeface="Arial"/>
              </a:rPr>
              <a:t>Kesmas</a:t>
            </a:r>
            <a:r>
              <a:rPr lang="en-US" sz="2000" b="1" spc="-62" dirty="0" smtClean="0">
                <a:solidFill>
                  <a:schemeClr val="tx1"/>
                </a:solidFill>
                <a:latin typeface="Arial"/>
                <a:cs typeface="Arial"/>
              </a:rPr>
              <a:t> FK ULM</a:t>
            </a:r>
          </a:p>
          <a:p>
            <a:pPr marR="3698" algn="ctr">
              <a:spcBef>
                <a:spcPts val="73"/>
              </a:spcBef>
            </a:pPr>
            <a:r>
              <a:rPr lang="en-US" sz="2000" b="1" spc="-62" dirty="0" smtClean="0">
                <a:solidFill>
                  <a:schemeClr val="tx1"/>
                </a:solidFill>
                <a:latin typeface="Arial"/>
                <a:cs typeface="Arial"/>
              </a:rPr>
              <a:t>Auditorium ULM </a:t>
            </a:r>
            <a:r>
              <a:rPr lang="en-US" sz="2000" b="1" spc="-62" dirty="0" err="1" smtClean="0">
                <a:solidFill>
                  <a:schemeClr val="tx1"/>
                </a:solidFill>
                <a:latin typeface="Arial"/>
                <a:cs typeface="Arial"/>
              </a:rPr>
              <a:t>Banjarbaru</a:t>
            </a:r>
            <a:r>
              <a:rPr lang="id-ID" sz="2000" b="1" spc="-62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000" b="1" spc="-62" dirty="0" smtClean="0">
                <a:solidFill>
                  <a:schemeClr val="tx1"/>
                </a:solidFill>
                <a:latin typeface="Arial"/>
                <a:cs typeface="Arial"/>
              </a:rPr>
              <a:t>31 </a:t>
            </a:r>
            <a:r>
              <a:rPr lang="en-US" sz="2000" b="1" spc="-62" dirty="0" err="1" smtClean="0">
                <a:solidFill>
                  <a:schemeClr val="tx1"/>
                </a:solidFill>
                <a:latin typeface="Arial"/>
                <a:cs typeface="Arial"/>
              </a:rPr>
              <a:t>Oktober</a:t>
            </a:r>
            <a:r>
              <a:rPr lang="id-ID" sz="2000" b="1" spc="-62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d-ID" sz="2000" b="1" spc="-62" dirty="0">
                <a:solidFill>
                  <a:schemeClr val="tx1"/>
                </a:solidFill>
                <a:latin typeface="Arial"/>
                <a:cs typeface="Arial"/>
              </a:rPr>
              <a:t>2019</a:t>
            </a:r>
            <a:endParaRPr lang="x-none" sz="2000" b="1" spc="-62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512ADC-73CF-4504-B94D-C0A0F85C8C62}"/>
              </a:ext>
            </a:extLst>
          </p:cNvPr>
          <p:cNvSpPr/>
          <p:nvPr/>
        </p:nvSpPr>
        <p:spPr>
          <a:xfrm>
            <a:off x="9611833" y="593931"/>
            <a:ext cx="2485221" cy="834189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DDC6BA-B24B-4FF7-9DD0-E84D4992A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3976" r="5279" b="21427"/>
          <a:stretch/>
        </p:blipFill>
        <p:spPr>
          <a:xfrm>
            <a:off x="9516140" y="593931"/>
            <a:ext cx="2675861" cy="62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FADF-F5C7-499D-9055-A21202E2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FA2EF-DA64-480F-AFED-8719FA549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0"/>
            <a:ext cx="12238757" cy="6858000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0E36F02-A9A8-4A31-A8B4-D3B936529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1" y="2460824"/>
            <a:ext cx="6955436" cy="3912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12952F-29C7-446F-8D71-DFC2A64F5429}"/>
              </a:ext>
            </a:extLst>
          </p:cNvPr>
          <p:cNvSpPr/>
          <p:nvPr/>
        </p:nvSpPr>
        <p:spPr>
          <a:xfrm>
            <a:off x="6925456" y="689548"/>
            <a:ext cx="4073577" cy="136626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KERUSAKAN LINGKUNGAN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B43B5-DD18-43DC-A281-89DDD6D5D275}"/>
              </a:ext>
            </a:extLst>
          </p:cNvPr>
          <p:cNvSpPr/>
          <p:nvPr/>
        </p:nvSpPr>
        <p:spPr>
          <a:xfrm>
            <a:off x="7275227" y="2684851"/>
            <a:ext cx="3685080" cy="160449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7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KETIDAKSEIMBANGAN</a:t>
            </a:r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EKOSISTEM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BD3BD-72D1-4863-A0F9-73C31EE311EE}"/>
              </a:ext>
            </a:extLst>
          </p:cNvPr>
          <p:cNvSpPr/>
          <p:nvPr/>
        </p:nvSpPr>
        <p:spPr>
          <a:xfrm>
            <a:off x="7275227" y="4616512"/>
            <a:ext cx="3685080" cy="1604495"/>
          </a:xfrm>
          <a:prstGeom prst="rect">
            <a:avLst/>
          </a:prstGeom>
          <a:solidFill>
            <a:srgbClr val="FA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rgbClr val="00206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HILANGNYA BIODIVERSITAS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63EBA7F-C8D4-4ED5-862B-0EA30905B0D1}"/>
              </a:ext>
            </a:extLst>
          </p:cNvPr>
          <p:cNvSpPr/>
          <p:nvPr/>
        </p:nvSpPr>
        <p:spPr>
          <a:xfrm rot="5400000">
            <a:off x="8739266" y="1768841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D9065D7B-3BE8-4AD4-B62A-24DEB74876CA}"/>
              </a:ext>
            </a:extLst>
          </p:cNvPr>
          <p:cNvSpPr/>
          <p:nvPr/>
        </p:nvSpPr>
        <p:spPr>
          <a:xfrm rot="5400000">
            <a:off x="8739266" y="2175755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760294A0-CB01-4FBF-B2A7-D2EA60529640}"/>
              </a:ext>
            </a:extLst>
          </p:cNvPr>
          <p:cNvSpPr/>
          <p:nvPr/>
        </p:nvSpPr>
        <p:spPr>
          <a:xfrm rot="5400000">
            <a:off x="8784236" y="4213042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CC6BF24F-AE99-42C6-A55D-BC8B065CAA4D}"/>
              </a:ext>
            </a:extLst>
          </p:cNvPr>
          <p:cNvSpPr/>
          <p:nvPr/>
        </p:nvSpPr>
        <p:spPr>
          <a:xfrm rot="5400000">
            <a:off x="8775048" y="3834675"/>
            <a:ext cx="524655" cy="79609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2E4F0FE-3328-4CCE-8277-0B2BDB9757DC}"/>
              </a:ext>
            </a:extLst>
          </p:cNvPr>
          <p:cNvSpPr/>
          <p:nvPr/>
        </p:nvSpPr>
        <p:spPr>
          <a:xfrm>
            <a:off x="84402" y="0"/>
            <a:ext cx="7065905" cy="610845"/>
          </a:xfrm>
          <a:prstGeom prst="homePlate">
            <a:avLst/>
          </a:prstGeom>
          <a:solidFill>
            <a:srgbClr val="2E4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D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ampak</a:t>
            </a:r>
            <a:r>
              <a:rPr lang="en-US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thd</a:t>
            </a:r>
            <a:r>
              <a:rPr lang="en-US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kualitas</a:t>
            </a:r>
            <a:r>
              <a:rPr lang="en-US" sz="3200" b="1" dirty="0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udara</a:t>
            </a:r>
            <a:endParaRPr lang="id-ID" sz="3200" b="1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7170" name="Picture 2" descr="Penderita ISPA akibat kebakaran hu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9" y="0"/>
            <a:ext cx="11863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6A62-1330-4B52-8AB1-9716763A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70423-1CF7-4CCD-AA75-7A5D60735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9424E4-AB10-4777-AFC6-31F8AC7F00CF}"/>
              </a:ext>
            </a:extLst>
          </p:cNvPr>
          <p:cNvSpPr/>
          <p:nvPr/>
        </p:nvSpPr>
        <p:spPr>
          <a:xfrm>
            <a:off x="249383" y="659210"/>
            <a:ext cx="11637818" cy="5830506"/>
          </a:xfrm>
          <a:prstGeom prst="rect">
            <a:avLst/>
          </a:prstGeom>
          <a:solidFill>
            <a:srgbClr val="C3EBE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Arial Black" pitchFamily="34" charset="0"/>
                <a:cs typeface="Dubai Medium" panose="020B0603030403030204" pitchFamily="34" charset="-78"/>
              </a:rPr>
              <a:t>Pencegahan</a:t>
            </a:r>
            <a:r>
              <a:rPr lang="en-US" sz="7200" b="1" dirty="0" smtClean="0">
                <a:solidFill>
                  <a:srgbClr val="C00000"/>
                </a:solidFill>
                <a:latin typeface="Arial Black" pitchFamily="34" charset="0"/>
                <a:cs typeface="Dubai Medium" panose="020B0603030403030204" pitchFamily="34" charset="-78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Arial Black" pitchFamily="34" charset="0"/>
                <a:cs typeface="Dubai Medium" panose="020B0603030403030204" pitchFamily="34" charset="-78"/>
              </a:rPr>
              <a:t>Karhutla</a:t>
            </a:r>
            <a:r>
              <a:rPr lang="en-US" sz="7200" b="1" dirty="0" smtClean="0">
                <a:solidFill>
                  <a:srgbClr val="C00000"/>
                </a:solidFill>
                <a:latin typeface="Arial Black" pitchFamily="34" charset="0"/>
                <a:cs typeface="Dubai Medium" panose="020B0603030403030204" pitchFamily="34" charset="-78"/>
              </a:rPr>
              <a:t>:</a:t>
            </a:r>
          </a:p>
          <a:p>
            <a:endParaRPr lang="en-US" sz="7200" b="1" dirty="0" smtClean="0">
              <a:solidFill>
                <a:srgbClr val="C00000"/>
              </a:solidFill>
              <a:latin typeface="Arial Black" pitchFamily="34" charset="0"/>
              <a:cs typeface="Dubai Medium" panose="020B0603030403030204" pitchFamily="34" charset="-78"/>
            </a:endParaRPr>
          </a:p>
          <a:p>
            <a:r>
              <a:rPr lang="en-US" sz="6600" b="1" dirty="0" smtClean="0">
                <a:solidFill>
                  <a:srgbClr val="C00000"/>
                </a:solidFill>
                <a:latin typeface="Arial Black" pitchFamily="34" charset="0"/>
                <a:cs typeface="Dubai Medium" panose="020B0603030403030204" pitchFamily="34" charset="-78"/>
              </a:rPr>
              <a:t>1.</a:t>
            </a:r>
            <a:r>
              <a:rPr lang="en-US" sz="6600" b="1" dirty="0" smtClean="0">
                <a:solidFill>
                  <a:schemeClr val="tx1"/>
                </a:solidFill>
                <a:latin typeface="Arial Black" pitchFamily="34" charset="0"/>
                <a:cs typeface="Dubai Medium" panose="020B0603030403030204" pitchFamily="34" charset="-78"/>
              </a:rPr>
              <a:t>Early Warning System</a:t>
            </a:r>
          </a:p>
          <a:p>
            <a:pPr marL="342900" indent="-342900"/>
            <a:r>
              <a:rPr lang="en-US" sz="7200" b="1" dirty="0" smtClean="0">
                <a:solidFill>
                  <a:srgbClr val="C00000"/>
                </a:solidFill>
                <a:latin typeface="Arial Black" pitchFamily="34" charset="0"/>
                <a:cs typeface="Dubai Medium" panose="020B0603030403030204" pitchFamily="34" charset="-78"/>
              </a:rPr>
              <a:t>2.Zero Burning </a:t>
            </a:r>
          </a:p>
          <a:p>
            <a:pPr marL="342900" indent="-342900"/>
            <a:r>
              <a:rPr lang="en-US" sz="7200" b="1" dirty="0" smtClean="0">
                <a:solidFill>
                  <a:schemeClr val="tx1"/>
                </a:solidFill>
                <a:latin typeface="Arial Black" pitchFamily="34" charset="0"/>
                <a:cs typeface="Dubai Medium" panose="020B0603030403030204" pitchFamily="34" charset="-78"/>
              </a:rPr>
              <a:t>3.Controlled Burning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Arial Black" pitchFamily="34" charset="0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75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11374581" cy="1501254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Arial Black" pitchFamily="34" charset="0"/>
                <a:cs typeface="Dubai Medium" panose="020B0603030403030204" pitchFamily="34" charset="-78"/>
              </a:rPr>
              <a:t/>
            </a:r>
            <a:br>
              <a:rPr lang="en-US" sz="5000" b="1" dirty="0" smtClean="0">
                <a:latin typeface="Arial Black" pitchFamily="34" charset="0"/>
                <a:cs typeface="Dubai Medium" panose="020B0603030403030204" pitchFamily="34" charset="-78"/>
              </a:rPr>
            </a:br>
            <a:r>
              <a:rPr lang="en-US" sz="5000" b="1" dirty="0" smtClean="0">
                <a:latin typeface="Arial Black" pitchFamily="34" charset="0"/>
                <a:cs typeface="Dubai Medium" panose="020B0603030403030204" pitchFamily="34" charset="-78"/>
              </a:rPr>
              <a:t/>
            </a:r>
            <a:br>
              <a:rPr lang="en-US" sz="5000" b="1" dirty="0" smtClean="0">
                <a:latin typeface="Arial Black" pitchFamily="34" charset="0"/>
                <a:cs typeface="Dubai Medium" panose="020B0603030403030204" pitchFamily="34" charset="-78"/>
              </a:rPr>
            </a:br>
            <a:r>
              <a:rPr lang="en-US" sz="5000" b="1" dirty="0" smtClean="0">
                <a:latin typeface="Arial Black" pitchFamily="34" charset="0"/>
                <a:cs typeface="Dubai Medium" panose="020B0603030403030204" pitchFamily="34" charset="-78"/>
              </a:rPr>
              <a:t/>
            </a:r>
            <a:br>
              <a:rPr lang="en-US" sz="5000" b="1" dirty="0" smtClean="0">
                <a:latin typeface="Arial Black" pitchFamily="34" charset="0"/>
                <a:cs typeface="Dubai Medium" panose="020B0603030403030204" pitchFamily="34" charset="-78"/>
              </a:rPr>
            </a:br>
            <a:r>
              <a:rPr lang="en-US" sz="5400" b="1" i="1" dirty="0" err="1" smtClean="0">
                <a:solidFill>
                  <a:schemeClr val="tx1"/>
                </a:solidFill>
                <a:latin typeface="Arial Black" pitchFamily="34" charset="0"/>
                <a:cs typeface="Dubai Medium" panose="020B0603030403030204" pitchFamily="34" charset="-78"/>
              </a:rPr>
              <a:t>Pencegahan</a:t>
            </a:r>
            <a:r>
              <a:rPr lang="en-US" sz="5400" b="1" i="1" dirty="0" smtClean="0">
                <a:solidFill>
                  <a:schemeClr val="tx1"/>
                </a:solidFill>
                <a:latin typeface="Arial Black" pitchFamily="34" charset="0"/>
                <a:cs typeface="Dubai Medium" panose="020B0603030403030204" pitchFamily="34" charset="-78"/>
              </a:rPr>
              <a:t> ………… </a:t>
            </a:r>
            <a:br>
              <a:rPr lang="en-US" sz="5400" b="1" i="1" dirty="0" smtClean="0">
                <a:solidFill>
                  <a:schemeClr val="tx1"/>
                </a:solidFill>
                <a:latin typeface="Arial Black" pitchFamily="34" charset="0"/>
                <a:cs typeface="Dubai Medium" panose="020B0603030403030204" pitchFamily="34" charset="-78"/>
              </a:rPr>
            </a:br>
            <a:endParaRPr lang="en-US" sz="54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1624084"/>
            <a:ext cx="11007436" cy="455287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rgbClr val="C00000"/>
                </a:solidFill>
                <a:latin typeface="Arial Black" pitchFamily="34" charset="0"/>
                <a:cs typeface="Dubai Medium" panose="020B0603030403030204" pitchFamily="34" charset="-78"/>
              </a:rPr>
              <a:t>4.Pengawasan </a:t>
            </a:r>
            <a:r>
              <a:rPr lang="en-US" sz="6600" dirty="0" err="1" smtClean="0">
                <a:solidFill>
                  <a:srgbClr val="C00000"/>
                </a:solidFill>
                <a:latin typeface="Arial Black" pitchFamily="34" charset="0"/>
                <a:cs typeface="Dubai Medium" panose="020B0603030403030204" pitchFamily="34" charset="-78"/>
              </a:rPr>
              <a:t>kebijakan</a:t>
            </a:r>
            <a:endParaRPr lang="en-US" sz="6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5.Harus </a:t>
            </a:r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ada</a:t>
            </a: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Penegakan</a:t>
            </a: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Hukum</a:t>
            </a: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sz="66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tegas</a:t>
            </a:r>
            <a:r>
              <a:rPr lang="en-US" sz="6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None/>
            </a:pPr>
            <a:r>
              <a:rPr lang="en-US" sz="8000" dirty="0" smtClean="0">
                <a:solidFill>
                  <a:schemeClr val="tx1"/>
                </a:solidFill>
                <a:latin typeface="Arial Black" pitchFamily="34" charset="0"/>
                <a:cs typeface="Dubai Medium" panose="020B0603030403030204" pitchFamily="34" charset="-78"/>
              </a:rPr>
              <a:t>6</a:t>
            </a:r>
            <a:r>
              <a:rPr lang="en-US" sz="8000" dirty="0" smtClean="0">
                <a:solidFill>
                  <a:srgbClr val="B90711"/>
                </a:solidFill>
                <a:latin typeface="Arial Black" pitchFamily="34" charset="0"/>
                <a:cs typeface="Dubai Medium" panose="020B0603030403030204" pitchFamily="34" charset="-78"/>
              </a:rPr>
              <a:t>.Sosialisasi</a:t>
            </a:r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5236"/>
            <a:ext cx="10515600" cy="1163781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chemeClr val="tx1"/>
                </a:solidFill>
                <a:latin typeface="Arial Black" pitchFamily="34" charset="0"/>
              </a:rPr>
              <a:t>Rekomendasi</a:t>
            </a:r>
            <a:r>
              <a:rPr lang="en-US" sz="8800" dirty="0" smtClean="0">
                <a:solidFill>
                  <a:schemeClr val="tx1"/>
                </a:solidFill>
                <a:latin typeface="Arial Black" pitchFamily="34" charset="0"/>
              </a:rPr>
              <a:t> :</a:t>
            </a:r>
            <a:endParaRPr lang="en-US" sz="8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5" y="2604655"/>
            <a:ext cx="10730345" cy="3572308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Audit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Berbagai</a:t>
            </a:r>
            <a:r>
              <a:rPr lang="en-US" sz="8000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Pencegahan</a:t>
            </a:r>
            <a:r>
              <a:rPr lang="en-US" sz="6600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7000" dirty="0" err="1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Karhutla</a:t>
            </a:r>
            <a:r>
              <a:rPr lang="en-US" sz="7000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</a:t>
            </a:r>
            <a:endParaRPr lang="id-ID" sz="7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429492"/>
            <a:ext cx="11762509" cy="6220690"/>
          </a:xfrm>
        </p:spPr>
        <p:txBody>
          <a:bodyPr>
            <a:noAutofit/>
          </a:bodyPr>
          <a:lstStyle/>
          <a:p>
            <a:r>
              <a:rPr lang="en-US" sz="6000" i="1" dirty="0" err="1" smtClean="0">
                <a:solidFill>
                  <a:srgbClr val="B90711"/>
                </a:solidFill>
                <a:latin typeface="Arial Black" pitchFamily="34" charset="0"/>
              </a:rPr>
              <a:t>Tesis</a:t>
            </a:r>
            <a:r>
              <a:rPr lang="en-US" sz="6000" i="1" dirty="0" smtClean="0">
                <a:solidFill>
                  <a:srgbClr val="B90711"/>
                </a:solidFill>
                <a:latin typeface="Arial Black" pitchFamily="34" charset="0"/>
              </a:rPr>
              <a:t> :</a:t>
            </a:r>
          </a:p>
          <a:p>
            <a:pPr>
              <a:buNone/>
            </a:pPr>
            <a:r>
              <a:rPr lang="en-US" sz="6000" dirty="0" smtClean="0">
                <a:latin typeface="Arial Black" pitchFamily="34" charset="0"/>
              </a:rPr>
              <a:t>  </a:t>
            </a:r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Di Indonesia </a:t>
            </a:r>
            <a:r>
              <a:rPr lang="en-US" sz="5400" dirty="0" err="1" smtClean="0">
                <a:solidFill>
                  <a:schemeClr val="tx1"/>
                </a:solidFill>
                <a:latin typeface="Arial Black" pitchFamily="34" charset="0"/>
              </a:rPr>
              <a:t>terdapat</a:t>
            </a:r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rial Black" pitchFamily="34" charset="0"/>
              </a:rPr>
              <a:t>jenis</a:t>
            </a:r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rial Black" pitchFamily="34" charset="0"/>
              </a:rPr>
              <a:t>musim</a:t>
            </a:r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/</a:t>
            </a:r>
            <a:r>
              <a:rPr lang="en-US" sz="5400" dirty="0" err="1" smtClean="0">
                <a:solidFill>
                  <a:schemeClr val="tx1"/>
                </a:solidFill>
                <a:latin typeface="Arial Black" pitchFamily="34" charset="0"/>
              </a:rPr>
              <a:t>iklim</a:t>
            </a:r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rial Black" pitchFamily="34" charset="0"/>
              </a:rPr>
              <a:t>yi</a:t>
            </a:r>
            <a:r>
              <a:rPr lang="en-US" sz="5400" dirty="0" smtClean="0">
                <a:solidFill>
                  <a:schemeClr val="tx1"/>
                </a:solidFill>
                <a:latin typeface="Arial Black" pitchFamily="34" charset="0"/>
              </a:rPr>
              <a:t> :</a:t>
            </a:r>
          </a:p>
          <a:p>
            <a:r>
              <a:rPr lang="en-US" sz="5800" dirty="0" smtClean="0">
                <a:solidFill>
                  <a:schemeClr val="tx1"/>
                </a:solidFill>
                <a:latin typeface="Arial Black" pitchFamily="34" charset="0"/>
              </a:rPr>
              <a:t>1. </a:t>
            </a:r>
            <a:r>
              <a:rPr lang="en-US" sz="5800" dirty="0" err="1" smtClean="0">
                <a:solidFill>
                  <a:schemeClr val="tx1"/>
                </a:solidFill>
                <a:latin typeface="Arial Black" pitchFamily="34" charset="0"/>
              </a:rPr>
              <a:t>Musim</a:t>
            </a:r>
            <a:r>
              <a:rPr lang="en-US" sz="5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  <a:latin typeface="Arial Black" pitchFamily="34" charset="0"/>
              </a:rPr>
              <a:t>Kemarau</a:t>
            </a:r>
            <a:r>
              <a:rPr lang="en-US" sz="5800" dirty="0" smtClean="0">
                <a:solidFill>
                  <a:schemeClr val="tx1"/>
                </a:solidFill>
                <a:latin typeface="Arial Black" pitchFamily="34" charset="0"/>
              </a:rPr>
              <a:t>/</a:t>
            </a:r>
            <a:r>
              <a:rPr lang="en-US" sz="5800" dirty="0" err="1" smtClean="0">
                <a:solidFill>
                  <a:schemeClr val="tx1"/>
                </a:solidFill>
                <a:latin typeface="Arial Black" pitchFamily="34" charset="0"/>
              </a:rPr>
              <a:t>Panas</a:t>
            </a:r>
            <a:endParaRPr lang="en-US" sz="5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5800" dirty="0" smtClean="0">
                <a:solidFill>
                  <a:schemeClr val="tx1"/>
                </a:solidFill>
                <a:latin typeface="Arial Black" pitchFamily="34" charset="0"/>
              </a:rPr>
              <a:t>2. </a:t>
            </a:r>
            <a:r>
              <a:rPr lang="id-ID" sz="5800" dirty="0" err="1">
                <a:solidFill>
                  <a:schemeClr val="tx1"/>
                </a:solidFill>
                <a:latin typeface="Arial Black" pitchFamily="34" charset="0"/>
              </a:rPr>
              <a:t>M</a:t>
            </a:r>
            <a:r>
              <a:rPr lang="en-US" sz="5800" dirty="0" err="1" smtClean="0">
                <a:solidFill>
                  <a:schemeClr val="tx1"/>
                </a:solidFill>
                <a:latin typeface="Arial Black" pitchFamily="34" charset="0"/>
              </a:rPr>
              <a:t>usim</a:t>
            </a:r>
            <a:r>
              <a:rPr lang="en-US" sz="5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  <a:latin typeface="Arial Black" pitchFamily="34" charset="0"/>
              </a:rPr>
              <a:t>Hujan</a:t>
            </a:r>
            <a:endParaRPr lang="en-US" sz="5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5800" dirty="0" smtClean="0">
                <a:solidFill>
                  <a:srgbClr val="B90711"/>
                </a:solidFill>
                <a:latin typeface="Arial Black" pitchFamily="34" charset="0"/>
              </a:rPr>
              <a:t>3. </a:t>
            </a:r>
            <a:r>
              <a:rPr lang="en-US" sz="5800" dirty="0" err="1" smtClean="0">
                <a:solidFill>
                  <a:srgbClr val="B90711"/>
                </a:solidFill>
                <a:latin typeface="Arial Black" pitchFamily="34" charset="0"/>
              </a:rPr>
              <a:t>Musim</a:t>
            </a:r>
            <a:r>
              <a:rPr lang="en-US" sz="5800" dirty="0" smtClean="0">
                <a:solidFill>
                  <a:srgbClr val="B90711"/>
                </a:solidFill>
                <a:latin typeface="Arial Black" pitchFamily="34" charset="0"/>
              </a:rPr>
              <a:t> </a:t>
            </a:r>
            <a:r>
              <a:rPr lang="en-US" sz="5800" dirty="0" err="1" smtClean="0">
                <a:solidFill>
                  <a:srgbClr val="B90711"/>
                </a:solidFill>
                <a:latin typeface="Arial Black" pitchFamily="34" charset="0"/>
              </a:rPr>
              <a:t>Kabut</a:t>
            </a:r>
            <a:r>
              <a:rPr lang="en-US" sz="5800" dirty="0" smtClean="0">
                <a:solidFill>
                  <a:srgbClr val="B90711"/>
                </a:solidFill>
                <a:latin typeface="Arial Black" pitchFamily="34" charset="0"/>
              </a:rPr>
              <a:t> </a:t>
            </a:r>
            <a:r>
              <a:rPr lang="en-US" sz="5800" dirty="0" err="1" smtClean="0">
                <a:solidFill>
                  <a:srgbClr val="B90711"/>
                </a:solidFill>
                <a:latin typeface="Arial Black" pitchFamily="34" charset="0"/>
              </a:rPr>
              <a:t>Asap</a:t>
            </a:r>
            <a:r>
              <a:rPr lang="en-US" sz="5800" dirty="0" smtClean="0">
                <a:solidFill>
                  <a:srgbClr val="B90711"/>
                </a:solidFill>
                <a:latin typeface="Arial Black" pitchFamily="34" charset="0"/>
              </a:rPr>
              <a:t>?.</a:t>
            </a:r>
            <a:endParaRPr lang="en-US" sz="5800" dirty="0">
              <a:solidFill>
                <a:srgbClr val="B9071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275"/>
            <a:ext cx="10515600" cy="897857"/>
          </a:xfrm>
        </p:spPr>
        <p:txBody>
          <a:bodyPr>
            <a:normAutofit fontScale="90000"/>
          </a:bodyPr>
          <a:lstStyle/>
          <a:p>
            <a:r>
              <a:rPr lang="id-ID" sz="7200" dirty="0" smtClean="0">
                <a:solidFill>
                  <a:srgbClr val="B90711"/>
                </a:solidFill>
                <a:latin typeface="Arial Black" panose="020B0A04020102020204" pitchFamily="34" charset="0"/>
              </a:rPr>
              <a:t>PENUTUP</a:t>
            </a:r>
            <a:endParaRPr lang="en-US" sz="7200" dirty="0">
              <a:solidFill>
                <a:srgbClr val="B9071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330036"/>
            <a:ext cx="11473958" cy="53983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sz="5200" dirty="0">
                <a:solidFill>
                  <a:schemeClr val="tx1"/>
                </a:solidFill>
                <a:latin typeface="Arial Black" pitchFamily="34" charset="0"/>
              </a:rPr>
              <a:t>A</a:t>
            </a:r>
            <a:r>
              <a:rPr lang="en-US" sz="5200" dirty="0" err="1" smtClean="0">
                <a:solidFill>
                  <a:schemeClr val="tx1"/>
                </a:solidFill>
                <a:latin typeface="Arial Black" pitchFamily="34" charset="0"/>
              </a:rPr>
              <a:t>llah</a:t>
            </a:r>
            <a:r>
              <a:rPr lang="en-US" sz="52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5200" i="1" dirty="0" err="1">
                <a:solidFill>
                  <a:schemeClr val="tx1"/>
                </a:solidFill>
                <a:latin typeface="Arial Black" pitchFamily="34" charset="0"/>
              </a:rPr>
              <a:t>Ta’ala</a:t>
            </a:r>
            <a:r>
              <a:rPr lang="en-US" sz="5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5200" dirty="0" err="1">
                <a:solidFill>
                  <a:schemeClr val="tx1"/>
                </a:solidFill>
                <a:latin typeface="Arial Black" pitchFamily="34" charset="0"/>
              </a:rPr>
              <a:t>berfirman</a:t>
            </a:r>
            <a:r>
              <a:rPr lang="en-US" sz="5200" dirty="0" smtClean="0">
                <a:solidFill>
                  <a:schemeClr val="tx1"/>
                </a:solidFill>
                <a:latin typeface="Arial Black" pitchFamily="34" charset="0"/>
              </a:rPr>
              <a:t>:</a:t>
            </a: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AE" sz="4000" dirty="0">
                <a:solidFill>
                  <a:schemeClr val="tx1"/>
                </a:solidFill>
              </a:rPr>
              <a:t>ظَهَرَ الْفَسَادُ فِي الْبَرِّ وَالْبَحْرِ بِمَا كَسَبَتْ أَيْدِي النَّاسِ </a:t>
            </a:r>
            <a:r>
              <a:rPr lang="ar-AE" sz="4000" dirty="0" smtClean="0">
                <a:solidFill>
                  <a:schemeClr val="tx1"/>
                </a:solidFill>
              </a:rPr>
              <a:t>لِيُذِيقَهُمْ </a:t>
            </a:r>
            <a:r>
              <a:rPr lang="ar-AE" sz="4000" dirty="0">
                <a:solidFill>
                  <a:schemeClr val="tx1"/>
                </a:solidFill>
              </a:rPr>
              <a:t>بَعْضَ </a:t>
            </a:r>
            <a:r>
              <a:rPr lang="ar-AE" sz="4000" dirty="0" smtClean="0">
                <a:solidFill>
                  <a:schemeClr val="tx1"/>
                </a:solidFill>
              </a:rPr>
              <a:t>الَّذِي </a:t>
            </a:r>
            <a:r>
              <a:rPr lang="ar-AE" sz="4000" dirty="0">
                <a:solidFill>
                  <a:schemeClr val="tx1"/>
                </a:solidFill>
              </a:rPr>
              <a:t>عَمِلُوا لَعَلَّهُمْ </a:t>
            </a:r>
            <a:r>
              <a:rPr lang="ar-AE" sz="4000" dirty="0" smtClean="0">
                <a:solidFill>
                  <a:schemeClr val="tx1"/>
                </a:solidFill>
              </a:rPr>
              <a:t>يَرْجِعُونَ</a:t>
            </a:r>
            <a:endParaRPr lang="ar-AE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AE" sz="4800" dirty="0">
                <a:solidFill>
                  <a:schemeClr val="tx1"/>
                </a:solidFill>
              </a:rPr>
              <a:t>“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Telah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nampak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kerusakan</a:t>
            </a:r>
            <a:r>
              <a:rPr lang="en-US" sz="48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di</a:t>
            </a:r>
            <a:r>
              <a:rPr lang="en-US" sz="48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darat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dan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di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laut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disebabkan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karena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perbuatan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tangan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manusia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,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supaya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Allah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merasakan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kepada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mereka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sebahagian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dari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(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akibat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)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perbuatan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mereka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, agar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mereka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kembali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(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ke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jalan</a:t>
            </a:r>
            <a:r>
              <a:rPr lang="en-US" sz="4800" i="1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yang </a:t>
            </a:r>
            <a:r>
              <a:rPr lang="en-US" sz="4800" i="1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benar</a:t>
            </a:r>
            <a:r>
              <a:rPr lang="en-US" sz="4800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) 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” </a:t>
            </a:r>
            <a:r>
              <a:rPr lang="en-US" sz="43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(QS. </a:t>
            </a:r>
            <a:r>
              <a:rPr lang="en-US" sz="4300" dirty="0" err="1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Ar</a:t>
            </a:r>
            <a:r>
              <a:rPr lang="en-US" sz="43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Rum: </a:t>
            </a:r>
            <a:r>
              <a:rPr lang="en-US" sz="56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41</a:t>
            </a:r>
            <a:r>
              <a:rPr lang="en-US" sz="43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).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86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FADF-F5C7-499D-9055-A21202E2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FA2EF-DA64-480F-AFED-8719FA549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4E12C8-844D-4CF0-A610-80C1E95C7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0"/>
            <a:ext cx="4918364" cy="68579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367601A-71C6-41EC-AA89-865AD703E927}"/>
              </a:ext>
            </a:extLst>
          </p:cNvPr>
          <p:cNvSpPr/>
          <p:nvPr/>
        </p:nvSpPr>
        <p:spPr>
          <a:xfrm>
            <a:off x="1828800" y="2673927"/>
            <a:ext cx="2646218" cy="3172236"/>
          </a:xfrm>
          <a:prstGeom prst="ellipse">
            <a:avLst/>
          </a:prstGeom>
          <a:solidFill>
            <a:srgbClr val="B90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/>
              <a:t>THANK YOU </a:t>
            </a:r>
          </a:p>
          <a:p>
            <a:pPr algn="ctr"/>
            <a:r>
              <a:rPr lang="id-ID" sz="4000" b="1" dirty="0">
                <a:sym typeface="Wingdings" panose="05000000000000000000" pitchFamily="2" charset="2"/>
              </a:rPr>
              <a:t>  </a:t>
            </a:r>
            <a:endParaRPr lang="id-ID" sz="4000" b="1" dirty="0"/>
          </a:p>
          <a:p>
            <a:pPr algn="ctr"/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2893" t="3872" r="26691" b="2686"/>
          <a:stretch/>
        </p:blipFill>
        <p:spPr>
          <a:xfrm>
            <a:off x="5430983" y="277090"/>
            <a:ext cx="6400800" cy="65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CFA2EF-DA64-480F-AFED-8719FA549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8" y="-3748"/>
            <a:ext cx="12217818" cy="6858000"/>
          </a:xfrm>
        </p:spPr>
      </p:pic>
      <p:pic>
        <p:nvPicPr>
          <p:cNvPr id="2050" name="Picture 2" descr="Kelotok (perahu bermesin) melintas di Sungai Martapura yang diselimuti kabut asap di Kota Banjarmasin, Kalimantan Selatan, Kamis (5/9/2019)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0"/>
            <a:ext cx="11568546" cy="67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7421" y="928255"/>
            <a:ext cx="4353636" cy="5015345"/>
          </a:xfrm>
          <a:prstGeom prst="roundRect">
            <a:avLst/>
          </a:prstGeom>
          <a:solidFill>
            <a:srgbClr val="C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Kabut</a:t>
            </a:r>
            <a:r>
              <a:rPr lang="en-US" sz="60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 Asap</a:t>
            </a:r>
          </a:p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Kebakaran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Lahan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 &amp; 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Rawa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Gambut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Left Arrow 4"/>
          <p:cNvSpPr/>
          <p:nvPr/>
        </p:nvSpPr>
        <p:spPr>
          <a:xfrm rot="19453707">
            <a:off x="3995225" y="2065272"/>
            <a:ext cx="884784" cy="7755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958831" flipV="1">
            <a:off x="3970556" y="3949366"/>
            <a:ext cx="928147" cy="8583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2276" y="1059899"/>
            <a:ext cx="3435927" cy="2209792"/>
          </a:xfrm>
          <a:prstGeom prst="roundRect">
            <a:avLst/>
          </a:prstGeom>
          <a:solidFill>
            <a:srgbClr val="C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  <a:cs typeface="Aharoni" pitchFamily="2" charset="-79"/>
              </a:rPr>
              <a:t>Aktivitas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  <a:cs typeface="Aharoni" pitchFamily="2" charset="-79"/>
              </a:rPr>
              <a:t>Manusia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2305" y="983689"/>
            <a:ext cx="37940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b="1" dirty="0" err="1" smtClean="0">
                <a:latin typeface="Arial Black" pitchFamily="34" charset="0"/>
              </a:rPr>
              <a:t>Sengaja</a:t>
            </a:r>
            <a:endParaRPr lang="en-US" sz="4800" b="1" dirty="0" smtClean="0">
              <a:latin typeface="Arial Black" pitchFamily="34" charset="0"/>
            </a:endParaRPr>
          </a:p>
          <a:p>
            <a:endParaRPr lang="en-US" sz="4000" b="1" dirty="0" smtClean="0">
              <a:latin typeface="Arial Black" pitchFamily="34" charset="0"/>
            </a:endParaRPr>
          </a:p>
          <a:p>
            <a:r>
              <a:rPr lang="en-US" sz="4000" b="1" dirty="0" smtClean="0">
                <a:latin typeface="Arial Black" pitchFamily="34" charset="0"/>
              </a:rPr>
              <a:t>2.</a:t>
            </a:r>
            <a:r>
              <a:rPr lang="en-US" sz="4800" b="1" dirty="0" smtClean="0">
                <a:latin typeface="Arial Black" pitchFamily="34" charset="0"/>
              </a:rPr>
              <a:t>Kecela</a:t>
            </a:r>
          </a:p>
          <a:p>
            <a:r>
              <a:rPr lang="en-US" sz="4800" b="1" dirty="0" smtClean="0">
                <a:latin typeface="Arial Black" pitchFamily="34" charset="0"/>
              </a:rPr>
              <a:t>   </a:t>
            </a:r>
            <a:r>
              <a:rPr lang="en-US" sz="4800" b="1" dirty="0" err="1" smtClean="0">
                <a:latin typeface="Arial Black" pitchFamily="34" charset="0"/>
              </a:rPr>
              <a:t>kaan</a:t>
            </a:r>
            <a:endParaRPr lang="en-US" sz="4800" b="1" dirty="0"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00090" y="3671477"/>
            <a:ext cx="3408217" cy="1988806"/>
          </a:xfrm>
          <a:prstGeom prst="roundRect">
            <a:avLst/>
          </a:prstGeom>
          <a:solidFill>
            <a:srgbClr val="C3E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Alam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9453707">
            <a:off x="7840241" y="1544089"/>
            <a:ext cx="733064" cy="6018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958831" flipV="1">
            <a:off x="7780302" y="2737880"/>
            <a:ext cx="676164" cy="610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101880"/>
            <a:ext cx="10882745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Black" pitchFamily="34" charset="0"/>
              </a:rPr>
              <a:t>Data </a:t>
            </a:r>
            <a:r>
              <a:rPr lang="en-US" sz="4800" dirty="0" err="1" smtClean="0">
                <a:solidFill>
                  <a:srgbClr val="002060"/>
                </a:solidFill>
                <a:latin typeface="Arial Black" pitchFamily="34" charset="0"/>
              </a:rPr>
              <a:t>Karhutla</a:t>
            </a:r>
            <a:r>
              <a:rPr lang="en-US" sz="4800" dirty="0" smtClean="0">
                <a:solidFill>
                  <a:srgbClr val="002060"/>
                </a:solidFill>
                <a:latin typeface="Arial Black" pitchFamily="34" charset="0"/>
              </a:rPr>
              <a:t> di </a:t>
            </a:r>
            <a:r>
              <a:rPr lang="en-US" sz="4800" dirty="0" err="1" smtClean="0">
                <a:solidFill>
                  <a:srgbClr val="002060"/>
                </a:solidFill>
                <a:latin typeface="Arial Black" pitchFamily="34" charset="0"/>
              </a:rPr>
              <a:t>Kal-Sel</a:t>
            </a:r>
            <a:r>
              <a:rPr lang="en-US" sz="4800" dirty="0" smtClean="0">
                <a:solidFill>
                  <a:srgbClr val="002060"/>
                </a:solidFill>
                <a:latin typeface="Arial Black" pitchFamily="34" charset="0"/>
              </a:rPr>
              <a:t> sd. September 2019</a:t>
            </a:r>
            <a:endParaRPr lang="en-US" sz="4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690256"/>
            <a:ext cx="11651673" cy="49876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Hotspot 21,,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Kabut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asap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di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Bjb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, HSU, HST, HSS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Mediaindonesia.co.id: 4 Sept. 2019) </a:t>
            </a:r>
            <a:endParaRPr lang="en-US" sz="2000" dirty="0" smtClean="0">
              <a:solidFill>
                <a:schemeClr val="tx1"/>
              </a:solidFill>
              <a:latin typeface="Arial Black" pitchFamily="34" charset="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Polda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Kal-Sel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tetapkan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20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tersangka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Karhutla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&amp;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dua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Korporasi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.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Ada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200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kasus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Karhutla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terungkap</a:t>
            </a:r>
            <a:r>
              <a:rPr lang="en-US" dirty="0" smtClean="0"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Banjarmasin Post: 25 Sept 2019)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Kabut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asap Trans Kalimantan &amp;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Kab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Banjar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(Wartakota.com: 14 Sept 2019)</a:t>
            </a:r>
          </a:p>
        </p:txBody>
      </p:sp>
    </p:spTree>
    <p:extLst>
      <p:ext uri="{BB962C8B-B14F-4D97-AF65-F5344CB8AC3E}">
        <p14:creationId xmlns:p14="http://schemas.microsoft.com/office/powerpoint/2010/main" val="14309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415636"/>
            <a:ext cx="11582607" cy="6248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200" dirty="0" smtClean="0">
                <a:latin typeface="Arial Black" pitchFamily="34" charset="0"/>
              </a:rPr>
              <a:t>4.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Ada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919.516 orang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</a:rPr>
              <a:t>terkena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 ISPA, 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BNPB (23 Sept. 2019): Feb-Sept 2019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di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Riau,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Sumsel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, Jambi,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Kalbar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Kalteng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Kalsel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Kompas.com: 23 Sept 2019)</a:t>
            </a: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5. 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11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perusahaan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menjadi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tersangka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Karhutla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di 6 </a:t>
            </a:r>
            <a:r>
              <a:rPr lang="en-US" sz="40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Provinsi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(Kompas.com: 1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Okt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. 2019)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6.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Kabut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asap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13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Kab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/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kota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(BMKG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Syamsudin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Noor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Banjarmasin)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(Republika.co.id: 9 Sept 2019)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7. 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Hotspot 133. 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Ada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3.545 Ha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Karhutla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(BPBD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Kal-Sel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(Republika.co.id: 18 Sept 2019)</a:t>
            </a:r>
            <a:endParaRPr lang="en-US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 startAt="7"/>
            </a:pPr>
            <a:endParaRPr lang="en-US" dirty="0" smtClean="0">
              <a:latin typeface="Arial Black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31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387928"/>
            <a:ext cx="11402291" cy="617912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4000" dirty="0" smtClean="0">
                <a:latin typeface="Arial Black" pitchFamily="34" charset="0"/>
                <a:sym typeface="Wingdings" panose="05000000000000000000" pitchFamily="2" charset="2"/>
              </a:rPr>
              <a:t>8</a:t>
            </a:r>
            <a:r>
              <a:rPr lang="en-US" dirty="0" smtClean="0">
                <a:latin typeface="Arial Black" pitchFamily="34" charset="0"/>
                <a:sym typeface="Wingdings" panose="05000000000000000000" pitchFamily="2" charset="2"/>
              </a:rPr>
              <a:t>. </a:t>
            </a:r>
            <a:r>
              <a:rPr lang="en-US" sz="48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Polisi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tetapkan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249 </a:t>
            </a:r>
            <a:r>
              <a:rPr lang="en-US" sz="48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tersangka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Karhutla</a:t>
            </a:r>
            <a:r>
              <a:rPr lang="en-US" sz="44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(Kompas.com: 20 Sept. 2019)</a:t>
            </a:r>
          </a:p>
          <a:p>
            <a:pPr marL="514350" indent="-514350">
              <a:buNone/>
            </a:pPr>
            <a:r>
              <a:rPr lang="en-US" sz="42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9. 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Hotspot: Riau 58, Jambi 62, </a:t>
            </a:r>
            <a:r>
              <a:rPr lang="en-US" sz="48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Sumsel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115, </a:t>
            </a:r>
            <a:r>
              <a:rPr lang="en-US" sz="48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Kalbar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384, </a:t>
            </a:r>
            <a:r>
              <a:rPr lang="en-US" sz="48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Kalteng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513, &amp; </a:t>
            </a:r>
            <a:r>
              <a:rPr lang="en-US" sz="4800" dirty="0" err="1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Kalsel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178.</a:t>
            </a:r>
          </a:p>
          <a:p>
            <a:pPr marL="514350" indent="-514350">
              <a:buNone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  </a:t>
            </a:r>
            <a:r>
              <a:rPr lang="en-US" sz="4800" dirty="0" smtClean="0"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KLHK: </a:t>
            </a:r>
            <a:r>
              <a:rPr lang="en-US" sz="48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Karhutla</a:t>
            </a: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Kalteng</a:t>
            </a: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44.769 Ha, </a:t>
            </a:r>
            <a:r>
              <a:rPr lang="en-US" sz="48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Kalbar</a:t>
            </a: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 25.900 Ha, </a:t>
            </a:r>
            <a:r>
              <a:rPr lang="en-US" sz="48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Kalsel</a:t>
            </a: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: 19.490 Ha, </a:t>
            </a:r>
            <a:r>
              <a:rPr lang="en-US" sz="4800" dirty="0" err="1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Sumsel</a:t>
            </a:r>
            <a:r>
              <a:rPr lang="en-US" sz="4800" dirty="0" smtClean="0">
                <a:solidFill>
                  <a:srgbClr val="C00000"/>
                </a:solidFill>
                <a:latin typeface="Arial Black" pitchFamily="34" charset="0"/>
                <a:sym typeface="Wingdings" panose="05000000000000000000" pitchFamily="2" charset="2"/>
              </a:rPr>
              <a:t>: 11.826 Ha, Jambi: 11.022 Ha, Riau: 49.262 Ha </a:t>
            </a:r>
            <a:r>
              <a:rPr lang="en-US" sz="2600" dirty="0" smtClean="0">
                <a:solidFill>
                  <a:schemeClr val="tx1"/>
                </a:solidFill>
                <a:latin typeface="Arial Black" pitchFamily="34" charset="0"/>
                <a:sym typeface="Wingdings" panose="05000000000000000000" pitchFamily="2" charset="2"/>
              </a:rPr>
              <a:t>(Tirto.id: BNPB: 16 Sept 2019) </a:t>
            </a:r>
            <a:endParaRPr lang="en-US" sz="2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5163-058E-4477-B879-6984EA7B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B0CB5E-0CA6-432D-9B64-9AF370562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9024"/>
            <a:ext cx="12175958" cy="684897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EC65B4-6BA9-4BCB-B88A-D5F563AD59F0}"/>
              </a:ext>
            </a:extLst>
          </p:cNvPr>
          <p:cNvSpPr/>
          <p:nvPr/>
        </p:nvSpPr>
        <p:spPr>
          <a:xfrm>
            <a:off x="573140" y="2307341"/>
            <a:ext cx="11251827" cy="4038769"/>
          </a:xfrm>
          <a:prstGeom prst="rect">
            <a:avLst/>
          </a:prstGeom>
          <a:solidFill>
            <a:srgbClr val="C3E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1673"/>
            <a:ext cx="121920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   </a:t>
            </a:r>
            <a:r>
              <a:rPr lang="en-US" sz="5400" dirty="0" err="1" smtClean="0">
                <a:latin typeface="Arial Black" panose="020B0A04020102020204" pitchFamily="34" charset="0"/>
              </a:rPr>
              <a:t>Kebakaran</a:t>
            </a:r>
            <a:r>
              <a:rPr lang="en-US" sz="5400" dirty="0" smtClean="0">
                <a:latin typeface="Arial Black" panose="020B0A04020102020204" pitchFamily="34" charset="0"/>
              </a:rPr>
              <a:t> </a:t>
            </a:r>
            <a:r>
              <a:rPr lang="en-US" sz="5400" dirty="0" err="1" smtClean="0">
                <a:latin typeface="Arial Black" panose="020B0A04020102020204" pitchFamily="34" charset="0"/>
              </a:rPr>
              <a:t>Hutan</a:t>
            </a:r>
            <a:r>
              <a:rPr lang="en-US" sz="5400" dirty="0" smtClean="0">
                <a:latin typeface="Arial Black" panose="020B0A04020102020204" pitchFamily="34" charset="0"/>
              </a:rPr>
              <a:t> </a:t>
            </a:r>
            <a:r>
              <a:rPr lang="en-US" sz="5400" dirty="0" err="1" smtClean="0">
                <a:latin typeface="Arial Black" panose="020B0A04020102020204" pitchFamily="34" charset="0"/>
              </a:rPr>
              <a:t>dan</a:t>
            </a:r>
            <a:r>
              <a:rPr lang="en-US" sz="5400" dirty="0" smtClean="0">
                <a:latin typeface="Arial Black" panose="020B0A04020102020204" pitchFamily="34" charset="0"/>
              </a:rPr>
              <a:t> </a:t>
            </a:r>
            <a:r>
              <a:rPr lang="en-US" sz="5400" dirty="0" err="1" smtClean="0">
                <a:latin typeface="Arial Black" panose="020B0A04020102020204" pitchFamily="34" charset="0"/>
              </a:rPr>
              <a:t>Lahan</a:t>
            </a:r>
            <a:r>
              <a:rPr lang="en-US" sz="5400" dirty="0" smtClean="0">
                <a:latin typeface="Arial Black" panose="020B0A04020102020204" pitchFamily="34" charset="0"/>
              </a:rPr>
              <a:t> di </a:t>
            </a:r>
          </a:p>
          <a:p>
            <a:pPr algn="just"/>
            <a:r>
              <a:rPr lang="en-US" sz="5400" dirty="0"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atin typeface="Arial Black" panose="020B0A04020102020204" pitchFamily="34" charset="0"/>
              </a:rPr>
              <a:t> </a:t>
            </a:r>
            <a:r>
              <a:rPr lang="en-US" sz="5400" dirty="0" err="1" smtClean="0">
                <a:latin typeface="Arial Black" panose="020B0A04020102020204" pitchFamily="34" charset="0"/>
              </a:rPr>
              <a:t>KalSel</a:t>
            </a:r>
            <a:r>
              <a:rPr lang="en-US" sz="5400" dirty="0" smtClean="0">
                <a:latin typeface="Arial Black" panose="020B0A04020102020204" pitchFamily="34" charset="0"/>
              </a:rPr>
              <a:t> </a:t>
            </a:r>
            <a:r>
              <a:rPr lang="en-US" sz="5400" dirty="0" err="1" smtClean="0">
                <a:latin typeface="Arial Black" panose="020B0A04020102020204" pitchFamily="34" charset="0"/>
              </a:rPr>
              <a:t>Thn</a:t>
            </a:r>
            <a:r>
              <a:rPr lang="en-US" sz="5400" dirty="0" smtClean="0">
                <a:latin typeface="Arial Black" panose="020B0A04020102020204" pitchFamily="34" charset="0"/>
              </a:rPr>
              <a:t> 2014-2019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26729912"/>
              </p:ext>
            </p:extLst>
          </p:nvPr>
        </p:nvGraphicFramePr>
        <p:xfrm>
          <a:off x="1637730" y="2570578"/>
          <a:ext cx="7697339" cy="441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135215" y="3433512"/>
            <a:ext cx="60448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Sumber</a:t>
            </a:r>
            <a:r>
              <a:rPr lang="en-US" sz="1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en-US" sz="14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Kemen</a:t>
            </a:r>
            <a:r>
              <a:rPr lang="en-US" sz="1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LHK</a:t>
            </a:r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(</a:t>
            </a:r>
            <a:r>
              <a:rPr 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sipongi.menlhk.go.id </a:t>
            </a:r>
            <a:r>
              <a:rPr lang="en-US" sz="1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Direktorat</a:t>
            </a:r>
            <a:r>
              <a:rPr 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 PKHL </a:t>
            </a:r>
            <a:endParaRPr lang="en-US" sz="1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4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Kementrian</a:t>
            </a:r>
            <a:r>
              <a:rPr lang="en-US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Lingkungan</a:t>
            </a:r>
            <a:r>
              <a:rPr 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Hidup</a:t>
            </a:r>
            <a:r>
              <a:rPr 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 Dan </a:t>
            </a:r>
            <a:r>
              <a:rPr lang="en-US" sz="1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Kehutanan</a:t>
            </a:r>
            <a:r>
              <a:rPr 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RI)</a:t>
            </a:r>
            <a:endParaRPr lang="en-US" sz="1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FFA9-2CF5-486A-8B04-327C7677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0130C1-C450-41D5-ACB6-9187DFBA9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A4F55897-98A6-44DD-B6EB-8113AAAF5354}"/>
              </a:ext>
            </a:extLst>
          </p:cNvPr>
          <p:cNvSpPr/>
          <p:nvPr/>
        </p:nvSpPr>
        <p:spPr>
          <a:xfrm>
            <a:off x="7794886" y="4272197"/>
            <a:ext cx="374754" cy="5096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https://dataweb.bmkg.go.id/Satelit/IMAGE/HOTSPOT/Hotspot_Indonesia_Barat.png?id=64464mtfusfll3dklmeuu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77"/>
            <a:ext cx="12053996" cy="68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910</Words>
  <Application>Microsoft Office PowerPoint</Application>
  <PresentationFormat>Widescreen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ＭＳ Ｐゴシック</vt:lpstr>
      <vt:lpstr>Aharoni</vt:lpstr>
      <vt:lpstr>Arial</vt:lpstr>
      <vt:lpstr>Arial Black</vt:lpstr>
      <vt:lpstr>Berlin Sans FB Demi</vt:lpstr>
      <vt:lpstr>Calibri</vt:lpstr>
      <vt:lpstr>Calibri Light</vt:lpstr>
      <vt:lpstr>Dubai Medium</vt:lpstr>
      <vt:lpstr>Garamond</vt:lpstr>
      <vt:lpstr>Tahoma</vt:lpstr>
      <vt:lpstr>Times New Roman</vt:lpstr>
      <vt:lpstr>Trebuchet MS</vt:lpstr>
      <vt:lpstr>Wingdings</vt:lpstr>
      <vt:lpstr>Wingdings 3</vt:lpstr>
      <vt:lpstr>Office Theme</vt:lpstr>
      <vt:lpstr>Retrospect</vt:lpstr>
      <vt:lpstr>Facet</vt:lpstr>
      <vt:lpstr>Organic</vt:lpstr>
      <vt:lpstr>1_Facet</vt:lpstr>
      <vt:lpstr>2_Facet</vt:lpstr>
      <vt:lpstr>Prof. Dr. Husaini, SKM., M.Kes</vt:lpstr>
      <vt:lpstr>PowerPoint Presentation</vt:lpstr>
      <vt:lpstr>PowerPoint Presentation</vt:lpstr>
      <vt:lpstr>PowerPoint Presentation</vt:lpstr>
      <vt:lpstr>Data Karhutla di Kal-Sel sd. September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Kerugian/Dampak…..</vt:lpstr>
      <vt:lpstr>Kerugian ……….</vt:lpstr>
      <vt:lpstr>Estimasi kerugian kebakaran hutan Indonesia thn. 1997/1998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Pencegahan …………  </vt:lpstr>
      <vt:lpstr>Rekomendasi :</vt:lpstr>
      <vt:lpstr>PowerPoint Presentation</vt:lpstr>
      <vt:lpstr>PENUTUP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285</cp:revision>
  <dcterms:created xsi:type="dcterms:W3CDTF">2019-09-11T01:19:51Z</dcterms:created>
  <dcterms:modified xsi:type="dcterms:W3CDTF">2019-10-30T03:57:45Z</dcterms:modified>
</cp:coreProperties>
</file>